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4"/>
  </p:notesMasterIdLst>
  <p:sldIdLst>
    <p:sldId id="301" r:id="rId2"/>
    <p:sldId id="256" r:id="rId3"/>
    <p:sldId id="322" r:id="rId4"/>
    <p:sldId id="323" r:id="rId5"/>
    <p:sldId id="303" r:id="rId6"/>
    <p:sldId id="316" r:id="rId7"/>
    <p:sldId id="324" r:id="rId8"/>
    <p:sldId id="304" r:id="rId9"/>
    <p:sldId id="312" r:id="rId10"/>
    <p:sldId id="285" r:id="rId11"/>
    <p:sldId id="305" r:id="rId12"/>
    <p:sldId id="314" r:id="rId13"/>
    <p:sldId id="320" r:id="rId14"/>
    <p:sldId id="317" r:id="rId15"/>
    <p:sldId id="319" r:id="rId16"/>
    <p:sldId id="318" r:id="rId17"/>
    <p:sldId id="306" r:id="rId18"/>
    <p:sldId id="321" r:id="rId19"/>
    <p:sldId id="311" r:id="rId20"/>
    <p:sldId id="307" r:id="rId21"/>
    <p:sldId id="308" r:id="rId22"/>
    <p:sldId id="309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50" autoAdjust="0"/>
    <p:restoredTop sz="91021" autoAdjust="0"/>
  </p:normalViewPr>
  <p:slideViewPr>
    <p:cSldViewPr>
      <p:cViewPr>
        <p:scale>
          <a:sx n="75" d="100"/>
          <a:sy n="75" d="100"/>
        </p:scale>
        <p:origin x="-336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16E4D59-7FD7-404E-88DE-F3EEC4ABC7E2}" type="datetimeFigureOut">
              <a:rPr lang="ru-RU"/>
              <a:pPr>
                <a:defRPr/>
              </a:pPr>
              <a:t>01.01.2005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730DDA6-C989-4986-B059-EA89E32791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18DAA-9D88-4E42-ABDF-E5F9CED5F6D3}" type="datetimeFigureOut">
              <a:rPr lang="ru-RU"/>
              <a:pPr>
                <a:defRPr/>
              </a:pPr>
              <a:t>01.01.2005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8C804-8DF6-4534-AA58-0724616871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4DDB2-ECDE-4552-B173-40431208FE76}" type="datetimeFigureOut">
              <a:rPr lang="ru-RU"/>
              <a:pPr>
                <a:defRPr/>
              </a:pPr>
              <a:t>01.01.2005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5A512-F5AF-4B26-85CF-0EBC9DBCE9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C5A71-80BC-4653-88CD-660D44F503A5}" type="datetimeFigureOut">
              <a:rPr lang="ru-RU"/>
              <a:pPr>
                <a:defRPr/>
              </a:pPr>
              <a:t>01.01.2005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75B90-A7E9-4F01-A199-EE70EBB7EE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6ED51-AE85-4456-8554-98FD4ACB640C}" type="datetimeFigureOut">
              <a:rPr lang="ru-RU"/>
              <a:pPr>
                <a:defRPr/>
              </a:pPr>
              <a:t>01.01.2005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D44F6-55E9-492D-9772-0B72371222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6C2F3-6627-43C4-88D6-529078B0C98C}" type="datetimeFigureOut">
              <a:rPr lang="ru-RU"/>
              <a:pPr>
                <a:defRPr/>
              </a:pPr>
              <a:t>01.01.2005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94825-D2C9-4C2A-9064-1B38248C31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12F02-E5BC-450E-95F5-9897981BCEEF}" type="datetimeFigureOut">
              <a:rPr lang="ru-RU"/>
              <a:pPr>
                <a:defRPr/>
              </a:pPr>
              <a:t>01.01.2005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C5DD2-A8EC-423F-8397-4145E1958A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B8EA0-93A0-45AC-84B2-21EB37E33BA5}" type="datetimeFigureOut">
              <a:rPr lang="ru-RU"/>
              <a:pPr>
                <a:defRPr/>
              </a:pPr>
              <a:t>01.01.2005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01421-9446-448C-8F62-C907A4A0F6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B5D7D-09A7-45A3-B7D1-5EBA740C12C0}" type="datetimeFigureOut">
              <a:rPr lang="ru-RU"/>
              <a:pPr>
                <a:defRPr/>
              </a:pPr>
              <a:t>01.01.2005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F7AD7-242C-42E6-8B32-1E1291776B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768BE-D2D0-49E8-AAD4-8C79E2867EE1}" type="datetimeFigureOut">
              <a:rPr lang="ru-RU"/>
              <a:pPr>
                <a:defRPr/>
              </a:pPr>
              <a:t>01.01.2005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A9460-F5DE-4E6E-BC21-34420B3F65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81522-A41C-494D-BF25-34963F7545DC}" type="datetimeFigureOut">
              <a:rPr lang="ru-RU"/>
              <a:pPr>
                <a:defRPr/>
              </a:pPr>
              <a:t>01.01.2005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6C561-5629-413B-AA65-70D008DC60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365C1-0AA3-40D0-B706-F16F23BB5C18}" type="datetimeFigureOut">
              <a:rPr lang="ru-RU"/>
              <a:pPr>
                <a:defRPr/>
              </a:pPr>
              <a:t>01.01.2005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5AE0D-D54A-476E-8CA2-78BAAC5311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15213F-0068-4BFE-BF99-972719FAF41D}" type="datetimeFigureOut">
              <a:rPr lang="ru-RU"/>
              <a:pPr>
                <a:defRPr/>
              </a:pPr>
              <a:t>01.01.2005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F26E54B-AEC1-4A59-A42F-CA47272146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0" r:id="rId2"/>
    <p:sldLayoutId id="2147483789" r:id="rId3"/>
    <p:sldLayoutId id="2147483788" r:id="rId4"/>
    <p:sldLayoutId id="2147483787" r:id="rId5"/>
    <p:sldLayoutId id="2147483786" r:id="rId6"/>
    <p:sldLayoutId id="2147483785" r:id="rId7"/>
    <p:sldLayoutId id="2147483784" r:id="rId8"/>
    <p:sldLayoutId id="2147483792" r:id="rId9"/>
    <p:sldLayoutId id="2147483783" r:id="rId10"/>
    <p:sldLayoutId id="214748378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92275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5"/>
          <p:cNvSpPr>
            <a:spLocks noChangeArrowheads="1"/>
          </p:cNvSpPr>
          <p:nvPr/>
        </p:nvSpPr>
        <p:spPr bwMode="auto">
          <a:xfrm>
            <a:off x="1258888" y="188913"/>
            <a:ext cx="6913562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altLang="zh-CN" sz="1600" b="1">
              <a:cs typeface="宋体"/>
            </a:endParaRPr>
          </a:p>
          <a:p>
            <a:pPr algn="ctr"/>
            <a:endParaRPr lang="ru-RU" altLang="zh-CN" sz="1600" b="1">
              <a:cs typeface="宋体"/>
            </a:endParaRPr>
          </a:p>
          <a:p>
            <a:pPr algn="ctr"/>
            <a:r>
              <a:rPr lang="ru-RU" altLang="zh-CN" sz="1600" b="1">
                <a:cs typeface="宋体"/>
              </a:rPr>
              <a:t>Филиал</a:t>
            </a:r>
            <a:endParaRPr lang="ru-RU" altLang="zh-CN" sz="1600">
              <a:cs typeface="宋体"/>
            </a:endParaRPr>
          </a:p>
          <a:p>
            <a:pPr algn="ctr"/>
            <a:r>
              <a:rPr lang="ru-RU" altLang="zh-CN" sz="1600" b="1">
                <a:cs typeface="宋体"/>
              </a:rPr>
              <a:t>государственного бюджетного общеобразовательного учреждения средней общеобразовательной школы «Образовательный центр» </a:t>
            </a:r>
            <a:endParaRPr lang="ru-RU" altLang="zh-CN" sz="1600">
              <a:cs typeface="宋体"/>
            </a:endParaRPr>
          </a:p>
          <a:p>
            <a:pPr algn="ctr"/>
            <a:r>
              <a:rPr lang="ru-RU" altLang="zh-CN" sz="1600" b="1">
                <a:cs typeface="宋体"/>
              </a:rPr>
              <a:t>п.г.т. Рощинский муниципального района Волжский </a:t>
            </a:r>
            <a:r>
              <a:rPr lang="ru-RU" altLang="zh-CN" sz="1600">
                <a:cs typeface="宋体"/>
              </a:rPr>
              <a:t>       </a:t>
            </a:r>
            <a:r>
              <a:rPr lang="ru-RU" altLang="zh-CN" sz="1600" b="1">
                <a:cs typeface="宋体"/>
              </a:rPr>
              <a:t>Самарской области </a:t>
            </a:r>
          </a:p>
          <a:p>
            <a:pPr algn="ctr"/>
            <a:r>
              <a:rPr lang="ru-RU" altLang="zh-CN" sz="1600" b="1">
                <a:cs typeface="宋体"/>
              </a:rPr>
              <a:t>«Центр внешкольной работы»</a:t>
            </a:r>
          </a:p>
        </p:txBody>
      </p:sp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1476375" y="2636838"/>
            <a:ext cx="56149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i="1">
                <a:solidFill>
                  <a:schemeClr val="tx2"/>
                </a:solidFill>
              </a:rPr>
              <a:t>Территориальный этап </a:t>
            </a:r>
          </a:p>
          <a:p>
            <a:pPr algn="ctr"/>
            <a:r>
              <a:rPr lang="ru-RU" b="1" i="1">
                <a:solidFill>
                  <a:schemeClr val="tx2"/>
                </a:solidFill>
              </a:rPr>
              <a:t>Областного конкурса «Сердце отдаю детям»</a:t>
            </a:r>
            <a:endParaRPr lang="en-US" b="1" i="1">
              <a:solidFill>
                <a:schemeClr val="tx2"/>
              </a:solidFill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2051050" y="3284538"/>
            <a:ext cx="43926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ru-RU" sz="3200" b="1" i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Визитная карточка</a:t>
            </a:r>
            <a:endParaRPr lang="ru-RU" sz="3200" b="1" i="1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684213" y="4076700"/>
            <a:ext cx="763270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   </a:t>
            </a:r>
            <a:r>
              <a:rPr lang="ru-RU" sz="20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педагог </a:t>
            </a:r>
            <a:r>
              <a:rPr lang="ru-RU" sz="20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дополнительного</a:t>
            </a:r>
            <a:r>
              <a:rPr lang="en-US" sz="20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образования </a:t>
            </a:r>
          </a:p>
          <a:p>
            <a:pPr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</a:t>
            </a:r>
          </a:p>
          <a:p>
            <a:pPr>
              <a:defRPr/>
            </a:pPr>
            <a:r>
              <a:rPr lang="ru-RU" sz="20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</a:t>
            </a:r>
            <a:r>
              <a:rPr lang="ru-RU" sz="2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Абрамова </a:t>
            </a:r>
            <a:r>
              <a:rPr lang="ru-RU" sz="2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Екатерина Викторовна</a:t>
            </a:r>
          </a:p>
          <a:p>
            <a:pPr>
              <a:defRPr/>
            </a:pPr>
            <a:endParaRPr lang="ru-RU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en-US" i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ru-RU" i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Самара, 2019</a:t>
            </a:r>
            <a:r>
              <a:rPr lang="en-US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год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250" y="3717032"/>
            <a:ext cx="8784134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23554" name="TextBox 6"/>
          <p:cNvSpPr txBox="1">
            <a:spLocks noChangeArrowheads="1"/>
          </p:cNvSpPr>
          <p:nvPr/>
        </p:nvSpPr>
        <p:spPr bwMode="auto">
          <a:xfrm>
            <a:off x="7596188" y="549275"/>
            <a:ext cx="13096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Constantia" pitchFamily="18" charset="0"/>
              </a:rPr>
              <a:t>Награды</a:t>
            </a:r>
          </a:p>
        </p:txBody>
      </p:sp>
      <p:pic>
        <p:nvPicPr>
          <p:cNvPr id="23555" name="Picture 2" descr="F:\Марусечка к Образцовому 1\Дипломы Всероссийских, Международных  1 места, гран при\2016\Гран - при 2016 годЮл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1484313"/>
            <a:ext cx="1681162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1484313"/>
            <a:ext cx="159385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11" descr="F:\Марусечка к Образцовому 1\Дипломы Всероссийских, Международных  1 места, гран при\2014\Д 1 ст Крылья над Волгой 201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1412875"/>
            <a:ext cx="1630363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39975" y="1700213"/>
            <a:ext cx="1508125" cy="209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95963" y="1700213"/>
            <a:ext cx="1485900" cy="207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ctr"/>
            <a:r>
              <a:rPr lang="ru-RU" smtClean="0"/>
              <a:t>Мои первые ученики</a:t>
            </a:r>
          </a:p>
        </p:txBody>
      </p:sp>
      <p:pic>
        <p:nvPicPr>
          <p:cNvPr id="24578" name="Содержимое 7" descr="08idKz-beCg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708275"/>
            <a:ext cx="4038600" cy="2774950"/>
          </a:xfrm>
        </p:spPr>
      </p:pic>
      <p:pic>
        <p:nvPicPr>
          <p:cNvPr id="24579" name="Содержимое 10" descr="EeFUZiSrlpM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03800" y="2732088"/>
            <a:ext cx="3683000" cy="2760662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ctr"/>
            <a:r>
              <a:rPr lang="ru-RU" sz="4000" smtClean="0"/>
              <a:t>Модульная образовательная программа «Азбука танца»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3" charset="2"/>
              <a:buNone/>
              <a:defRPr/>
            </a:pPr>
            <a:r>
              <a:rPr lang="ru-RU" sz="2800" dirty="0" smtClean="0"/>
              <a:t>   Сейчас я являюсь руководителем ансамбля танца «</a:t>
            </a:r>
            <a:r>
              <a:rPr lang="ru-RU" sz="2800" dirty="0" err="1" smtClean="0"/>
              <a:t>Мажорики</a:t>
            </a:r>
            <a:r>
              <a:rPr lang="ru-RU" sz="2800" dirty="0" smtClean="0"/>
              <a:t>».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3" charset="2"/>
              <a:buNone/>
              <a:defRPr/>
            </a:pPr>
            <a:r>
              <a:rPr lang="ru-RU" sz="2400" dirty="0" smtClean="0"/>
              <a:t>    В процессе обучения ребенку важно научиться свободно владеть своим телом, добиться четкой координации движения.</a:t>
            </a:r>
          </a:p>
          <a:p>
            <a:pPr>
              <a:defRPr/>
            </a:pPr>
            <a:endParaRPr lang="ru-RU" sz="2800" dirty="0" smtClean="0"/>
          </a:p>
          <a:p>
            <a:pPr>
              <a:defRPr/>
            </a:pPr>
            <a:endParaRPr lang="ru-RU" sz="2800" dirty="0" smtClean="0"/>
          </a:p>
          <a:p>
            <a:pPr>
              <a:defRPr/>
            </a:pPr>
            <a:endParaRPr lang="ru-RU" sz="2800" dirty="0" smtClean="0"/>
          </a:p>
          <a:p>
            <a:pPr>
              <a:defRPr/>
            </a:pPr>
            <a:endParaRPr lang="ru-RU" dirty="0"/>
          </a:p>
        </p:txBody>
      </p:sp>
      <p:pic>
        <p:nvPicPr>
          <p:cNvPr id="25603" name="Picture 2" descr="F:\Дипломы Волджск созв 2019 - 20\Мажорики с ПДО Абрамовой Е.В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2776538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ctr"/>
            <a:r>
              <a:rPr lang="ru-RU" smtClean="0"/>
              <a:t>Задачи программы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40200" y="1989138"/>
            <a:ext cx="4752975" cy="46799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3" charset="2"/>
              <a:buNone/>
              <a:defRPr/>
            </a:pPr>
            <a:r>
              <a:rPr lang="en-US" sz="2000" i="1" dirty="0" smtClean="0"/>
              <a:t>- </a:t>
            </a:r>
            <a:r>
              <a:rPr lang="ru-RU" sz="2000" dirty="0" smtClean="0"/>
              <a:t>воспитать любовь к танцу, умение передать содержание музыкального материала и  сценического образа в движении; взаимодействие в парах, в группах, чувство локтя в танце в группе и коллективе;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3" charset="2"/>
              <a:buNone/>
              <a:defRPr/>
            </a:pPr>
            <a:r>
              <a:rPr lang="ru-RU" sz="2000" dirty="0" smtClean="0"/>
              <a:t>- развивать навыки самостоятельной творческой деятельности, индивидуальные способности;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3" charset="2"/>
              <a:buNone/>
              <a:defRPr/>
            </a:pPr>
            <a:r>
              <a:rPr lang="ru-RU" sz="2000" dirty="0" smtClean="0"/>
              <a:t>- сформировать представление о специфике </a:t>
            </a:r>
            <a:r>
              <a:rPr lang="en-US" sz="2000" dirty="0" smtClean="0"/>
              <a:t> </a:t>
            </a:r>
            <a:r>
              <a:rPr lang="ru-RU" sz="2000" dirty="0" smtClean="0"/>
              <a:t>разнообразных жанров танцевального искусства;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3" charset="2"/>
              <a:buNone/>
              <a:defRPr/>
            </a:pPr>
            <a:r>
              <a:rPr lang="ru-RU" sz="2000" dirty="0" smtClean="0"/>
              <a:t> навыки самостоятельной деятельности в освоении основ танцевальной культуры.</a:t>
            </a:r>
          </a:p>
        </p:txBody>
      </p:sp>
      <p:pic>
        <p:nvPicPr>
          <p:cNvPr id="26627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2205038"/>
            <a:ext cx="3429000" cy="2289175"/>
          </a:xfrm>
        </p:spPr>
      </p:pic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4652963"/>
            <a:ext cx="33909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ctr"/>
            <a:r>
              <a:rPr lang="ru-RU" smtClean="0"/>
              <a:t>Формы работы</a:t>
            </a:r>
          </a:p>
        </p:txBody>
      </p:sp>
      <p:sp>
        <p:nvSpPr>
          <p:cNvPr id="27650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r>
              <a:rPr lang="ru-RU" sz="2400" smtClean="0"/>
              <a:t>На одном и том же занятии происходит изучение элементов классического танца (одновременно выполняются задачи физического и музыкального развития), народного танца (изучаются танцевальные этюды, исполняются задания- импровизации).</a:t>
            </a:r>
          </a:p>
          <a:p>
            <a:endParaRPr lang="ru-RU" smtClean="0"/>
          </a:p>
        </p:txBody>
      </p:sp>
      <p:pic>
        <p:nvPicPr>
          <p:cNvPr id="27651" name="Picture 2" descr="E:\2018-19\КОНФЕРЕНЦИИ 1\image1 (2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989138"/>
            <a:ext cx="3025775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6" descr="IMG-088634fb8f589c464d046e5d96f8e4d6-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311650"/>
            <a:ext cx="30607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ctr"/>
            <a:r>
              <a:rPr lang="ru-RU" sz="3600" smtClean="0"/>
              <a:t>В результате образовательного процесса</a:t>
            </a:r>
          </a:p>
        </p:txBody>
      </p:sp>
      <p:sp>
        <p:nvSpPr>
          <p:cNvPr id="28674" name="Содержимое 3"/>
          <p:cNvSpPr>
            <a:spLocks noGrp="1"/>
          </p:cNvSpPr>
          <p:nvPr>
            <p:ph sz="half" idx="2"/>
          </p:nvPr>
        </p:nvSpPr>
        <p:spPr>
          <a:xfrm>
            <a:off x="3924300" y="1916113"/>
            <a:ext cx="4762500" cy="4941887"/>
          </a:xfrm>
        </p:spPr>
        <p:txBody>
          <a:bodyPr/>
          <a:lstStyle/>
          <a:p>
            <a:r>
              <a:rPr lang="ru-RU" sz="2000" smtClean="0"/>
              <a:t>владение основами классического танца и знание основных правил исполнения упражнений;</a:t>
            </a:r>
            <a:br>
              <a:rPr lang="ru-RU" sz="2000" smtClean="0"/>
            </a:br>
            <a:r>
              <a:rPr lang="ru-RU" sz="2000" smtClean="0"/>
              <a:t>умение исполнять танцы, построенные на движениях разных жанров, стилей грамотно и выразительно;</a:t>
            </a:r>
            <a:br>
              <a:rPr lang="ru-RU" sz="2000" smtClean="0"/>
            </a:br>
            <a:r>
              <a:rPr lang="ru-RU" sz="2000" smtClean="0"/>
              <a:t>знание основных особенностей танцев народов мира;</a:t>
            </a:r>
            <a:br>
              <a:rPr lang="ru-RU" sz="2000" smtClean="0"/>
            </a:br>
            <a:r>
              <a:rPr lang="ru-RU" sz="2000" smtClean="0"/>
              <a:t>умение свободно импровизировать;</a:t>
            </a:r>
            <a:br>
              <a:rPr lang="ru-RU" sz="2000" smtClean="0"/>
            </a:br>
            <a:r>
              <a:rPr lang="ru-RU" sz="2000" smtClean="0"/>
              <a:t>знание основ теории хореографического искусства, его направлений.</a:t>
            </a:r>
          </a:p>
        </p:txBody>
      </p:sp>
      <p:pic>
        <p:nvPicPr>
          <p:cNvPr id="28675" name="Picture 2" descr="E:\2018-19\КОНФЕРЕНЦИИ 1\image1 (1)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844675"/>
            <a:ext cx="3311525" cy="2106613"/>
          </a:xfrm>
        </p:spPr>
      </p:pic>
      <p:pic>
        <p:nvPicPr>
          <p:cNvPr id="28676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4149725"/>
            <a:ext cx="3311525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F:\Дипломы Волджск созв 2019 - 20\Награждение ансамбля Мажорики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4221163"/>
            <a:ext cx="2976562" cy="2232025"/>
          </a:xfrm>
        </p:spPr>
      </p:pic>
      <p:sp>
        <p:nvSpPr>
          <p:cNvPr id="29698" name="Содержимое 5"/>
          <p:cNvSpPr>
            <a:spLocks noGrp="1"/>
          </p:cNvSpPr>
          <p:nvPr>
            <p:ph sz="half" idx="2"/>
          </p:nvPr>
        </p:nvSpPr>
        <p:spPr>
          <a:xfrm>
            <a:off x="3995738" y="1916113"/>
            <a:ext cx="4968875" cy="4752975"/>
          </a:xfrm>
        </p:spPr>
        <p:txBody>
          <a:bodyPr/>
          <a:lstStyle/>
          <a:p>
            <a:pPr algn="just">
              <a:lnSpc>
                <a:spcPct val="115000"/>
              </a:lnSpc>
              <a:buFont typeface="Century Gothic" pitchFamily="34" charset="0"/>
              <a:buAutoNum type="arabicPeriod"/>
              <a:tabLst>
                <a:tab pos="179388" algn="l"/>
              </a:tabLst>
            </a:pPr>
            <a:r>
              <a:rPr lang="ru-RU" sz="2000" smtClean="0">
                <a:ea typeface="Calibri" pitchFamily="34" charset="0"/>
                <a:cs typeface="Times New Roman" pitchFamily="18" charset="0"/>
              </a:rPr>
              <a:t>Отчеты о деятельности ансамбля проводятся в виде открытых занятий 2 раза в год: на новогоднем утреннике и на ежегодном сольном концерте.</a:t>
            </a:r>
          </a:p>
          <a:p>
            <a:pPr algn="just">
              <a:lnSpc>
                <a:spcPct val="115000"/>
              </a:lnSpc>
              <a:buFont typeface="Century Gothic" pitchFamily="34" charset="0"/>
              <a:buAutoNum type="arabicPeriod"/>
              <a:tabLst>
                <a:tab pos="179388" algn="l"/>
              </a:tabLst>
            </a:pPr>
            <a:r>
              <a:rPr lang="ru-RU" sz="2000" smtClean="0">
                <a:ea typeface="Calibri" pitchFamily="34" charset="0"/>
                <a:cs typeface="Times New Roman" pitchFamily="18" charset="0"/>
              </a:rPr>
              <a:t>Выступление различных групп на концертах местного значения, принятие участия в районных, областных, всероссийских, международных конкурсах и фестивалях.</a:t>
            </a:r>
          </a:p>
          <a:p>
            <a:pPr algn="just">
              <a:lnSpc>
                <a:spcPct val="115000"/>
              </a:lnSpc>
              <a:buFont typeface="Century Gothic" pitchFamily="34" charset="0"/>
              <a:buAutoNum type="arabicPeriod"/>
              <a:tabLst>
                <a:tab pos="179388" algn="l"/>
              </a:tabLst>
            </a:pPr>
            <a:r>
              <a:rPr lang="ru-RU" sz="2000" smtClean="0">
                <a:ea typeface="Calibri" pitchFamily="34" charset="0"/>
                <a:cs typeface="Times New Roman" pitchFamily="18" charset="0"/>
              </a:rPr>
              <a:t>Тесты и итоговые задания </a:t>
            </a:r>
          </a:p>
          <a:p>
            <a:pPr algn="just">
              <a:lnSpc>
                <a:spcPct val="115000"/>
              </a:lnSpc>
              <a:buFont typeface="Century Gothic" pitchFamily="34" charset="0"/>
              <a:buAutoNum type="arabicPeriod"/>
              <a:tabLst>
                <a:tab pos="179388" algn="l"/>
              </a:tabLst>
            </a:pPr>
            <a:r>
              <a:rPr lang="ru-RU" sz="2000" smtClean="0">
                <a:ea typeface="Calibri" pitchFamily="34" charset="0"/>
                <a:cs typeface="Times New Roman" pitchFamily="18" charset="0"/>
              </a:rPr>
              <a:t>Портфолио обучающего (Проект «Хореографический портрет») </a:t>
            </a:r>
          </a:p>
          <a:p>
            <a:pPr algn="just">
              <a:buFont typeface="Wingdings 2" pitchFamily="18" charset="2"/>
              <a:buNone/>
              <a:tabLst>
                <a:tab pos="179388" algn="l"/>
              </a:tabLst>
            </a:pPr>
            <a:r>
              <a:rPr lang="ru-RU" sz="20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</a:p>
          <a:p>
            <a:pPr>
              <a:tabLst>
                <a:tab pos="179388" algn="l"/>
              </a:tabLst>
            </a:pPr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9699" name="Заголовок 4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ctr"/>
            <a:r>
              <a:rPr lang="ru-RU" sz="4800" smtClean="0"/>
              <a:t>Контроль и оценка</a:t>
            </a:r>
          </a:p>
        </p:txBody>
      </p:sp>
      <p:pic>
        <p:nvPicPr>
          <p:cNvPr id="29700" name="Объект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857375"/>
            <a:ext cx="295275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ctr"/>
            <a:r>
              <a:rPr lang="ru-RU" smtClean="0"/>
              <a:t>Что для меня главное?</a:t>
            </a:r>
          </a:p>
        </p:txBody>
      </p:sp>
      <p:sp>
        <p:nvSpPr>
          <p:cNvPr id="121859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ru-RU" sz="2800" smtClean="0"/>
          </a:p>
          <a:p>
            <a:pPr algn="ctr">
              <a:buFont typeface="Wingdings" pitchFamily="2" charset="2"/>
              <a:buNone/>
            </a:pPr>
            <a:r>
              <a:rPr lang="ru-RU" sz="2800" smtClean="0"/>
              <a:t>Главное для педагога – научить детей верить в себя и сделать все, чтобы детям было интересно заниматься хореографией.</a:t>
            </a:r>
          </a:p>
        </p:txBody>
      </p:sp>
      <p:pic>
        <p:nvPicPr>
          <p:cNvPr id="30723" name="Рисунок 1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00563" y="2708275"/>
            <a:ext cx="3822700" cy="27368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ru-RU" smtClean="0"/>
              <a:t>Наши поездки на конкурсы</a:t>
            </a:r>
          </a:p>
        </p:txBody>
      </p:sp>
      <p:pic>
        <p:nvPicPr>
          <p:cNvPr id="31746" name="Объект 10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989138"/>
            <a:ext cx="4038600" cy="3041650"/>
          </a:xfrm>
        </p:spPr>
      </p:pic>
      <p:pic>
        <p:nvPicPr>
          <p:cNvPr id="31747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1989138"/>
            <a:ext cx="4038600" cy="2690812"/>
          </a:xfrm>
        </p:spPr>
      </p:pic>
      <p:pic>
        <p:nvPicPr>
          <p:cNvPr id="31748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1413" y="4305300"/>
            <a:ext cx="38100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smtClean="0"/>
              <a:t>Открытие школы танцев</a:t>
            </a:r>
          </a:p>
        </p:txBody>
      </p:sp>
      <p:pic>
        <p:nvPicPr>
          <p:cNvPr id="32770" name="Содержимое 3" descr="школа танцев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25763" y="1935163"/>
            <a:ext cx="3292475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4"/>
          <p:cNvSpPr txBox="1">
            <a:spLocks noChangeArrowheads="1"/>
          </p:cNvSpPr>
          <p:nvPr/>
        </p:nvSpPr>
        <p:spPr bwMode="auto">
          <a:xfrm>
            <a:off x="428625" y="1143000"/>
            <a:ext cx="790892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400" b="1">
                <a:solidFill>
                  <a:srgbClr val="FF0000"/>
                </a:solidFill>
                <a:latin typeface="Constantia" pitchFamily="18" charset="0"/>
              </a:rPr>
              <a:t>Мое педагогическое  кредо:</a:t>
            </a:r>
          </a:p>
          <a:p>
            <a:pPr algn="ctr"/>
            <a:endParaRPr lang="ru-RU" sz="4400" b="1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5362" name="Прямоугольник 3"/>
          <p:cNvSpPr>
            <a:spLocks noChangeArrowheads="1"/>
          </p:cNvSpPr>
          <p:nvPr/>
        </p:nvSpPr>
        <p:spPr bwMode="auto">
          <a:xfrm>
            <a:off x="250825" y="1844675"/>
            <a:ext cx="4608513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Регулярно пополнять и совершенствовать свои знания, соответствовать времени,</a:t>
            </a:r>
          </a:p>
          <a:p>
            <a:r>
              <a:rPr lang="ru-RU" sz="2800"/>
              <a:t>в котором живешь.</a:t>
            </a:r>
          </a:p>
          <a:p>
            <a:r>
              <a:rPr lang="ru-RU" sz="2800"/>
              <a:t>В своей профессиональной деятельности я стараюсь развивать личность ребёнка – и вместе с ним развиваться самой!</a:t>
            </a:r>
          </a:p>
        </p:txBody>
      </p:sp>
      <p:pic>
        <p:nvPicPr>
          <p:cNvPr id="15363" name="Picture 3" descr="E:\2019-20\Положения\Сердце отдаю детям 1\Фото для презентации\IMG-ced790e42f4de2aa7e7823be2f2dc199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060575"/>
            <a:ext cx="4171950" cy="498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ru-RU" sz="4800" dirty="0" smtClean="0"/>
              <a:t>Мои награды</a:t>
            </a:r>
            <a:endParaRPr lang="ru-RU" sz="4800" i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33794" name="Содержимое 26" descr="0DQXZSUY7uY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11213" y="1920875"/>
            <a:ext cx="3330575" cy="4433888"/>
          </a:xfrm>
        </p:spPr>
      </p:pic>
      <p:pic>
        <p:nvPicPr>
          <p:cNvPr id="33795" name="Содержимое 29" descr="награды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2624138"/>
            <a:ext cx="4038600" cy="30289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ru-RU" smtClean="0"/>
              <a:t>Планы на будущее</a:t>
            </a:r>
          </a:p>
        </p:txBody>
      </p:sp>
      <p:sp>
        <p:nvSpPr>
          <p:cNvPr id="34818" name="Текст 3"/>
          <p:cNvSpPr>
            <a:spLocks noGrp="1"/>
          </p:cNvSpPr>
          <p:nvPr>
            <p:ph type="body" idx="1"/>
          </p:nvPr>
        </p:nvSpPr>
        <p:spPr>
          <a:xfrm>
            <a:off x="457200" y="1855788"/>
            <a:ext cx="4040188" cy="658812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4819" name="Текст 4"/>
          <p:cNvSpPr>
            <a:spLocks noGrp="1"/>
          </p:cNvSpPr>
          <p:nvPr>
            <p:ph type="body" sz="half" idx="3"/>
          </p:nvPr>
        </p:nvSpPr>
        <p:spPr>
          <a:xfrm>
            <a:off x="4645025" y="1860550"/>
            <a:ext cx="4041775" cy="65405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6513"/>
          </a:xfrm>
        </p:spPr>
        <p:txBody>
          <a:bodyPr>
            <a:normAutofit/>
          </a:bodyPr>
          <a:lstStyle/>
          <a:p>
            <a:pPr marL="274320" indent="-274320" algn="just" fontAlgn="auto">
              <a:spcBef>
                <a:spcPct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 fontAlgn="auto">
              <a:spcBef>
                <a:spcPct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34821" name="Picture 2" descr="F:\АБРАМОВА ДЛЯ СЕРДЦА\Фото Лаукараз семинар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2636838"/>
            <a:ext cx="4041775" cy="2693987"/>
          </a:xfrm>
        </p:spPr>
      </p:pic>
      <p:sp>
        <p:nvSpPr>
          <p:cNvPr id="34822" name="Прямоугольник 6"/>
          <p:cNvSpPr>
            <a:spLocks noChangeArrowheads="1"/>
          </p:cNvSpPr>
          <p:nvPr/>
        </p:nvSpPr>
        <p:spPr bwMode="auto">
          <a:xfrm>
            <a:off x="4572000" y="2636838"/>
            <a:ext cx="3529013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 algn="just">
              <a:buFont typeface="Wingdings 2" pitchFamily="18" charset="2"/>
              <a:buChar char=""/>
            </a:pPr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Самосовершенствоваться;</a:t>
            </a:r>
          </a:p>
          <a:p>
            <a:pPr marL="273050" indent="-273050" algn="just">
              <a:buFont typeface="Wingdings 2" pitchFamily="18" charset="2"/>
              <a:buChar char=""/>
            </a:pPr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Развивать способности детей;</a:t>
            </a:r>
          </a:p>
          <a:p>
            <a:pPr marL="273050" indent="-273050" algn="just">
              <a:buFont typeface="Wingdings 2" pitchFamily="18" charset="2"/>
              <a:buChar char=""/>
            </a:pPr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Способствовать достижению результатов ансамбля.</a:t>
            </a:r>
            <a:endParaRPr lang="ru-RU" sz="2400" b="1" i="1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Содержимое 4"/>
          <p:cNvSpPr>
            <a:spLocks noGrp="1"/>
          </p:cNvSpPr>
          <p:nvPr>
            <p:ph idx="1"/>
          </p:nvPr>
        </p:nvSpPr>
        <p:spPr>
          <a:xfrm>
            <a:off x="301625" y="2571750"/>
            <a:ext cx="8015288" cy="257175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4400" b="1" i="1" smtClean="0">
                <a:solidFill>
                  <a:schemeClr val="accent1"/>
                </a:solidFill>
              </a:rPr>
              <a:t>Благодарю за внимание!!!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3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ctr"/>
            <a:r>
              <a:rPr lang="ru-RU" smtClean="0"/>
              <a:t>Детство.Юность</a:t>
            </a:r>
          </a:p>
        </p:txBody>
      </p:sp>
      <p:sp>
        <p:nvSpPr>
          <p:cNvPr id="16386" name="Содержимое 7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6513"/>
          </a:xfrm>
        </p:spPr>
        <p:txBody>
          <a:bodyPr/>
          <a:lstStyle/>
          <a:p>
            <a:r>
              <a:rPr lang="ru-RU" smtClean="0"/>
              <a:t>В детстве я увлекалась пением, посещала музыкальную школу</a:t>
            </a:r>
          </a:p>
        </p:txBody>
      </p:sp>
      <p:pic>
        <p:nvPicPr>
          <p:cNvPr id="16387" name="Picture 2" descr="E:\2019-20\Положения\Сердце отдаю детям 1\Фото для презентации\IMG-06d4caafaf3e2e4d9d12ec7125aeb81e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2133600"/>
            <a:ext cx="3095625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 descr="E:\2019-20\Положения\Сердце отдаю детям 1\Фото для презентации\IMG-88e4cfe21fd56286e672ffdec26081ef-V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3573463"/>
            <a:ext cx="3929062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ctr"/>
            <a:r>
              <a:rPr lang="ru-RU" smtClean="0"/>
              <a:t>Любовь к танцу с детства</a:t>
            </a:r>
          </a:p>
        </p:txBody>
      </p:sp>
      <p:sp>
        <p:nvSpPr>
          <p:cNvPr id="17410" name="Содержимое 6"/>
          <p:cNvSpPr>
            <a:spLocks noGrp="1"/>
          </p:cNvSpPr>
          <p:nvPr>
            <p:ph sz="quarter" idx="4"/>
          </p:nvPr>
        </p:nvSpPr>
        <p:spPr>
          <a:xfrm>
            <a:off x="684213" y="2514600"/>
            <a:ext cx="8002587" cy="4010025"/>
          </a:xfrm>
        </p:spPr>
        <p:txBody>
          <a:bodyPr/>
          <a:lstStyle/>
          <a:p>
            <a:endParaRPr lang="ru-RU" sz="2400" smtClean="0"/>
          </a:p>
          <a:p>
            <a:endParaRPr lang="ru-RU" sz="2400" smtClean="0"/>
          </a:p>
          <a:p>
            <a:endParaRPr lang="ru-RU" sz="2400" smtClean="0"/>
          </a:p>
          <a:p>
            <a:endParaRPr lang="ru-RU" sz="2400" smtClean="0"/>
          </a:p>
          <a:p>
            <a:endParaRPr lang="ru-RU" sz="2400" smtClean="0"/>
          </a:p>
          <a:p>
            <a:endParaRPr lang="ru-RU" sz="2400" smtClean="0"/>
          </a:p>
          <a:p>
            <a:endParaRPr lang="ru-RU" sz="2400" smtClean="0"/>
          </a:p>
          <a:p>
            <a:endParaRPr lang="ru-RU" sz="2400" smtClean="0"/>
          </a:p>
          <a:p>
            <a:r>
              <a:rPr lang="ru-RU" sz="2400" smtClean="0"/>
              <a:t>Я начала заниматься танцами в раннем детстве.</a:t>
            </a:r>
            <a:endParaRPr lang="ru-RU" smtClean="0"/>
          </a:p>
        </p:txBody>
      </p:sp>
      <p:pic>
        <p:nvPicPr>
          <p:cNvPr id="17411" name="Picture 2" descr="E:\2019-20\Положения\Сердце отдаю детям 1\Фото для презентации\Копия IMG-06d4caafaf3e2e4d9d12ec7125aeb81e-V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651500" y="2133600"/>
            <a:ext cx="2474913" cy="3846513"/>
          </a:xfrm>
        </p:spPr>
      </p:pic>
      <p:pic>
        <p:nvPicPr>
          <p:cNvPr id="17412" name="Picture 3" descr="E:\2019-20\Положения\Сердце отдаю детям 1\Фото для презентации\Копия IMG-88e4cfe21fd56286e672ffdec26081ef-V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2708275"/>
            <a:ext cx="4081463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ctr"/>
            <a:r>
              <a:rPr lang="ru-RU" smtClean="0"/>
              <a:t>Моя творческая карьера</a:t>
            </a:r>
          </a:p>
        </p:txBody>
      </p:sp>
      <p:sp>
        <p:nvSpPr>
          <p:cNvPr id="18434" name="Содержимое 2"/>
          <p:cNvSpPr>
            <a:spLocks noGrp="1"/>
          </p:cNvSpPr>
          <p:nvPr>
            <p:ph sz="quarter" idx="2"/>
          </p:nvPr>
        </p:nvSpPr>
        <p:spPr>
          <a:xfrm>
            <a:off x="457200" y="2060575"/>
            <a:ext cx="4040188" cy="4300538"/>
          </a:xfrm>
        </p:spPr>
        <p:txBody>
          <a:bodyPr/>
          <a:lstStyle/>
          <a:p>
            <a:r>
              <a:rPr lang="ru-RU" sz="2000" smtClean="0"/>
              <a:t>Моя мама занималась хореографией и старшая сестра занималась в ансамбле танца «Марусечка», куда и я пришла в 1996 году, с самого основания коллектива. За это время я выросла с маленькой ученицы в ведущую солистку коллектива. За время своей танцевальной деятельности исполнила десяток ролей, в том числе и сольных номеров.</a:t>
            </a:r>
          </a:p>
        </p:txBody>
      </p:sp>
      <p:pic>
        <p:nvPicPr>
          <p:cNvPr id="18435" name="Picture 2" descr="E:\2019-20\Положения\Сердце отдаю детям 1\Фото для презентации\IMG-12324f5382967bef2253005f7d81e0e7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1844675"/>
            <a:ext cx="2794000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5439\Desktop\ТАНЦЫ\GT1IjSidEr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60032" y="4005064"/>
            <a:ext cx="4041775" cy="2693464"/>
          </a:xfr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5439\Desktop\ТАНЦЫ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836071"/>
            <a:ext cx="5040560" cy="3021929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9458" name="TextBox 3"/>
          <p:cNvSpPr txBox="1">
            <a:spLocks noChangeArrowheads="1"/>
          </p:cNvSpPr>
          <p:nvPr/>
        </p:nvSpPr>
        <p:spPr bwMode="auto">
          <a:xfrm>
            <a:off x="323850" y="1916113"/>
            <a:ext cx="8640763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Constantia" pitchFamily="18" charset="0"/>
              </a:rPr>
              <a:t>  </a:t>
            </a:r>
          </a:p>
          <a:p>
            <a:pPr algn="just"/>
            <a:endParaRPr lang="ru-RU" sz="1600">
              <a:latin typeface="Constantia" pitchFamily="18" charset="0"/>
            </a:endParaRPr>
          </a:p>
          <a:p>
            <a:pPr algn="just"/>
            <a:r>
              <a:rPr lang="ru-RU" sz="1600">
                <a:latin typeface="Constantia" pitchFamily="18" charset="0"/>
              </a:rPr>
              <a:t>       </a:t>
            </a:r>
          </a:p>
          <a:p>
            <a:pPr algn="just"/>
            <a:r>
              <a:rPr lang="ru-RU" sz="1600">
                <a:latin typeface="Constantia" pitchFamily="18" charset="0"/>
              </a:rPr>
              <a:t>               </a:t>
            </a:r>
          </a:p>
          <a:p>
            <a:pPr algn="just"/>
            <a:r>
              <a:rPr lang="ru-RU" sz="1600">
                <a:latin typeface="Constantia" pitchFamily="18" charset="0"/>
              </a:rPr>
              <a:t>                                                                                             </a:t>
            </a:r>
          </a:p>
        </p:txBody>
      </p:sp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395288" y="1196975"/>
            <a:ext cx="85693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>
                <a:latin typeface="Constantia" pitchFamily="18" charset="0"/>
              </a:rPr>
              <a:t>        </a:t>
            </a:r>
          </a:p>
        </p:txBody>
      </p:sp>
      <p:sp>
        <p:nvSpPr>
          <p:cNvPr id="19460" name="TextBox 5"/>
          <p:cNvSpPr txBox="1">
            <a:spLocks noChangeArrowheads="1"/>
          </p:cNvSpPr>
          <p:nvPr/>
        </p:nvSpPr>
        <p:spPr bwMode="auto">
          <a:xfrm>
            <a:off x="5072063" y="1428750"/>
            <a:ext cx="381635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>
                <a:latin typeface="Constantia" pitchFamily="18" charset="0"/>
              </a:rPr>
              <a:t>Я совмещала творческую деятельность в ансамбле «Марусечка» с основной специальностью – «Специалист по связям с общественностью, полученной в Самарском Государственном Техническом Университете в 2010 г. </a:t>
            </a:r>
          </a:p>
          <a:p>
            <a:pPr algn="just"/>
            <a:r>
              <a:rPr lang="ru-RU" sz="1600">
                <a:latin typeface="Constantia" pitchFamily="18" charset="0"/>
              </a:rPr>
              <a:t>В 2018 году прошла переподготовку как педагог дополнительного образования. </a:t>
            </a:r>
          </a:p>
        </p:txBody>
      </p:sp>
      <p:pic>
        <p:nvPicPr>
          <p:cNvPr id="6" name="Picture 2" descr="C:\Users\5439\Desktop\ТАНЦЫ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912" y="3988471"/>
            <a:ext cx="5040560" cy="3021929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ctr"/>
            <a:r>
              <a:rPr lang="ru-RU" sz="4000" smtClean="0"/>
              <a:t>Мои выступления и репетиции в Образцовом ансамбле танца «Марусечка»</a:t>
            </a:r>
          </a:p>
        </p:txBody>
      </p:sp>
      <p:pic>
        <p:nvPicPr>
          <p:cNvPr id="20482" name="Содержимое 4" descr="hDXvAdW2XlE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859338" y="1773238"/>
            <a:ext cx="2951162" cy="4433887"/>
          </a:xfrm>
        </p:spPr>
      </p:pic>
      <p:pic>
        <p:nvPicPr>
          <p:cNvPr id="20483" name="Содержимое 9" descr="iSxnFsvLROw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8313" y="1773238"/>
            <a:ext cx="3324225" cy="44338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3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ctr"/>
            <a:r>
              <a:rPr lang="ru-RU" smtClean="0"/>
              <a:t>Постановка танцев</a:t>
            </a:r>
          </a:p>
        </p:txBody>
      </p:sp>
      <p:sp>
        <p:nvSpPr>
          <p:cNvPr id="21506" name="Содержимое 2"/>
          <p:cNvSpPr>
            <a:spLocks noGrp="1"/>
          </p:cNvSpPr>
          <p:nvPr>
            <p:ph sz="quarter" idx="2"/>
          </p:nvPr>
        </p:nvSpPr>
        <p:spPr>
          <a:xfrm>
            <a:off x="179388" y="2133600"/>
            <a:ext cx="4464050" cy="4248150"/>
          </a:xfrm>
        </p:spPr>
        <p:txBody>
          <a:bodyPr/>
          <a:lstStyle/>
          <a:p>
            <a:r>
              <a:rPr lang="ru-RU" sz="1800" smtClean="0"/>
              <a:t>Одновременно я была солисткой и педагогом-репетитором ансамбля танца «Марусечка». Четко шла к намеченной цели, и уже сейчас с уверенностью можно сказать, что блестяще справлялась с поставленной передо мной задачей – воспитание достойной смены коллектива «Марусечка». При этом я реализовалась и как молодой балетмейстер. Мои постановки вызывают бурный восторг у подрастающего поколения танцоров и находят живой отклик у зрителей.</a:t>
            </a:r>
          </a:p>
        </p:txBody>
      </p:sp>
      <p:pic>
        <p:nvPicPr>
          <p:cNvPr id="21507" name="Picture 2" descr="C:\Users\евгений\Desktop\Сердце отдаю детям\Новая папка\2017\Лучшая балетмейстерская работы Волшебный мир искусства Марусечка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5268913" y="2276475"/>
            <a:ext cx="2794000" cy="4084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65103"/>
            <a:ext cx="3582144" cy="2492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7" y="4221088"/>
            <a:ext cx="2339753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645024"/>
            <a:ext cx="2933540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2532" name="TextBox 1"/>
          <p:cNvSpPr txBox="1">
            <a:spLocks noChangeArrowheads="1"/>
          </p:cNvSpPr>
          <p:nvPr/>
        </p:nvSpPr>
        <p:spPr bwMode="auto">
          <a:xfrm>
            <a:off x="468313" y="1268413"/>
            <a:ext cx="84963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Constantia" pitchFamily="18" charset="0"/>
              </a:rPr>
              <a:t>	</a:t>
            </a:r>
          </a:p>
          <a:p>
            <a:endParaRPr lang="ru-RU">
              <a:latin typeface="Constantia" pitchFamily="18" charset="0"/>
            </a:endParaRPr>
          </a:p>
        </p:txBody>
      </p:sp>
      <p:sp>
        <p:nvSpPr>
          <p:cNvPr id="22533" name="TextBox 2"/>
          <p:cNvSpPr txBox="1">
            <a:spLocks noChangeArrowheads="1"/>
          </p:cNvSpPr>
          <p:nvPr/>
        </p:nvSpPr>
        <p:spPr bwMode="auto">
          <a:xfrm>
            <a:off x="684213" y="765175"/>
            <a:ext cx="8064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onstantia" pitchFamily="18" charset="0"/>
              </a:rPr>
              <a:t>  МОИ ХОРЕОГРАФИЧЕСКИЕ  ПОСТАНОВКИ </a:t>
            </a:r>
            <a:endParaRPr lang="ru-RU">
              <a:latin typeface="Constantia" pitchFamily="18" charset="0"/>
            </a:endParaRPr>
          </a:p>
          <a:p>
            <a:endParaRPr lang="ru-RU">
              <a:latin typeface="Constantia" pitchFamily="18" charset="0"/>
            </a:endParaRPr>
          </a:p>
        </p:txBody>
      </p:sp>
      <p:sp>
        <p:nvSpPr>
          <p:cNvPr id="22534" name="TextBox 3"/>
          <p:cNvSpPr txBox="1">
            <a:spLocks noChangeArrowheads="1"/>
          </p:cNvSpPr>
          <p:nvPr/>
        </p:nvSpPr>
        <p:spPr bwMode="auto">
          <a:xfrm>
            <a:off x="2143125" y="1785938"/>
            <a:ext cx="27368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Constantia" pitchFamily="18" charset="0"/>
              </a:rPr>
              <a:t/>
            </a:r>
            <a:br>
              <a:rPr lang="ru-RU" b="1">
                <a:solidFill>
                  <a:srgbClr val="FF0000"/>
                </a:solidFill>
                <a:latin typeface="Constantia" pitchFamily="18" charset="0"/>
              </a:rPr>
            </a:br>
            <a:endParaRPr lang="ru-RU">
              <a:latin typeface="Constantia" pitchFamily="18" charset="0"/>
            </a:endParaRPr>
          </a:p>
        </p:txBody>
      </p:sp>
      <p:sp>
        <p:nvSpPr>
          <p:cNvPr id="22535" name="TextBox 4"/>
          <p:cNvSpPr txBox="1">
            <a:spLocks noChangeArrowheads="1"/>
          </p:cNvSpPr>
          <p:nvPr/>
        </p:nvSpPr>
        <p:spPr bwMode="auto">
          <a:xfrm>
            <a:off x="323850" y="1989138"/>
            <a:ext cx="2376488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600" b="1">
              <a:solidFill>
                <a:srgbClr val="FF0000"/>
              </a:solidFill>
              <a:latin typeface="Constantia" pitchFamily="18" charset="0"/>
            </a:endParaRPr>
          </a:p>
          <a:p>
            <a:endParaRPr lang="ru-RU" sz="1600" b="1">
              <a:solidFill>
                <a:srgbClr val="FF0000"/>
              </a:solidFill>
              <a:latin typeface="Constantia" pitchFamily="18" charset="0"/>
            </a:endParaRPr>
          </a:p>
          <a:p>
            <a:endParaRPr lang="ru-RU">
              <a:latin typeface="Constantia" pitchFamily="18" charset="0"/>
            </a:endParaRPr>
          </a:p>
          <a:p>
            <a:endParaRPr lang="ru-RU">
              <a:latin typeface="Constantia" pitchFamily="18" charset="0"/>
            </a:endParaRPr>
          </a:p>
        </p:txBody>
      </p:sp>
      <p:sp>
        <p:nvSpPr>
          <p:cNvPr id="22536" name="TextBox 5"/>
          <p:cNvSpPr txBox="1">
            <a:spLocks noChangeArrowheads="1"/>
          </p:cNvSpPr>
          <p:nvPr/>
        </p:nvSpPr>
        <p:spPr bwMode="auto">
          <a:xfrm>
            <a:off x="1143000" y="1500188"/>
            <a:ext cx="6143625" cy="335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u="sng">
                <a:latin typeface="Constantia" pitchFamily="18" charset="0"/>
              </a:rPr>
              <a:t>Постановки на основе современной хореографии</a:t>
            </a:r>
            <a:r>
              <a:rPr lang="ru-RU" b="1" u="sng">
                <a:latin typeface="Constantia" pitchFamily="18" charset="0"/>
              </a:rPr>
              <a:t>:</a:t>
            </a:r>
            <a:endParaRPr lang="ru-RU" u="sng">
              <a:latin typeface="Constantia" pitchFamily="18" charset="0"/>
            </a:endParaRPr>
          </a:p>
          <a:p>
            <a:endParaRPr lang="ru-RU" sz="1600" b="1">
              <a:latin typeface="Constantia" pitchFamily="18" charset="0"/>
            </a:endParaRPr>
          </a:p>
          <a:p>
            <a:r>
              <a:rPr lang="ru-RU" sz="1600" b="1">
                <a:latin typeface="Constantia" pitchFamily="18" charset="0"/>
              </a:rPr>
              <a:t> «Лаборатория»                                               «Раскрытая тайна»</a:t>
            </a:r>
          </a:p>
          <a:p>
            <a:r>
              <a:rPr lang="ru-RU" sz="1600" b="1">
                <a:latin typeface="Constantia" pitchFamily="18" charset="0"/>
              </a:rPr>
              <a:t>«На грани»                                                       «Недетское время»                                 </a:t>
            </a:r>
          </a:p>
          <a:p>
            <a:r>
              <a:rPr lang="ru-RU" sz="1600" b="1">
                <a:latin typeface="Constantia" pitchFamily="18" charset="0"/>
              </a:rPr>
              <a:t>«По щелчку»                                                     «НАВСЕГДА»</a:t>
            </a:r>
          </a:p>
          <a:p>
            <a:r>
              <a:rPr lang="ru-RU" sz="1600" b="1">
                <a:latin typeface="Constantia" pitchFamily="18" charset="0"/>
              </a:rPr>
              <a:t>«Фиалка расцвела»</a:t>
            </a:r>
          </a:p>
          <a:p>
            <a:r>
              <a:rPr lang="ru-RU" sz="1600" b="1">
                <a:latin typeface="Constantia" pitchFamily="18" charset="0"/>
              </a:rPr>
              <a:t>«Успеть добежать» и т.д.</a:t>
            </a:r>
          </a:p>
          <a:p>
            <a:endParaRPr lang="ru-RU" sz="1600" b="1">
              <a:solidFill>
                <a:srgbClr val="FF0000"/>
              </a:solidFill>
              <a:latin typeface="Constantia" pitchFamily="18" charset="0"/>
            </a:endParaRPr>
          </a:p>
          <a:p>
            <a:endParaRPr lang="ru-RU" sz="1600" b="1">
              <a:solidFill>
                <a:srgbClr val="FF0000"/>
              </a:solidFill>
              <a:latin typeface="Constantia" pitchFamily="18" charset="0"/>
            </a:endParaRPr>
          </a:p>
          <a:p>
            <a:endParaRPr lang="ru-RU" sz="1600" b="1">
              <a:solidFill>
                <a:srgbClr val="FF0000"/>
              </a:solidFill>
              <a:latin typeface="Constantia" pitchFamily="18" charset="0"/>
            </a:endParaRPr>
          </a:p>
          <a:p>
            <a:endParaRPr lang="ru-RU" sz="1600" b="1">
              <a:solidFill>
                <a:srgbClr val="FF0000"/>
              </a:solidFill>
              <a:latin typeface="Constantia" pitchFamily="18" charset="0"/>
            </a:endParaRPr>
          </a:p>
          <a:p>
            <a:endParaRPr lang="ru-RU" sz="1600" b="1">
              <a:solidFill>
                <a:srgbClr val="FF0000"/>
              </a:solidFill>
              <a:latin typeface="Constantia" pitchFamily="18" charset="0"/>
            </a:endParaRPr>
          </a:p>
          <a:p>
            <a:endParaRPr lang="ru-RU">
              <a:latin typeface="Constantia" pitchFamily="18" charset="0"/>
            </a:endParaRPr>
          </a:p>
        </p:txBody>
      </p:sp>
      <p:sp>
        <p:nvSpPr>
          <p:cNvPr id="22537" name="TextBox 6"/>
          <p:cNvSpPr txBox="1">
            <a:spLocks noChangeArrowheads="1"/>
          </p:cNvSpPr>
          <p:nvPr/>
        </p:nvSpPr>
        <p:spPr bwMode="auto">
          <a:xfrm>
            <a:off x="7451725" y="333375"/>
            <a:ext cx="14144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onstantia" pitchFamily="18" charset="0"/>
              </a:rPr>
              <a:t>Репертуар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2032</TotalTime>
  <Words>512</Words>
  <Application>Microsoft Office PowerPoint</Application>
  <PresentationFormat>Экран (4:3)</PresentationFormat>
  <Paragraphs>96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33" baseType="lpstr">
      <vt:lpstr>Arial</vt:lpstr>
      <vt:lpstr>Calibri</vt:lpstr>
      <vt:lpstr>Constantia</vt:lpstr>
      <vt:lpstr>Wingdings 2</vt:lpstr>
      <vt:lpstr>宋体</vt:lpstr>
      <vt:lpstr>Wingdings 3</vt:lpstr>
      <vt:lpstr>Times New Roman</vt:lpstr>
      <vt:lpstr>Century Gothic</vt:lpstr>
      <vt:lpstr>Wingdings</vt:lpstr>
      <vt:lpstr>Поток</vt:lpstr>
      <vt:lpstr>Поток</vt:lpstr>
      <vt:lpstr>Слайд 1</vt:lpstr>
      <vt:lpstr>Слайд 2</vt:lpstr>
      <vt:lpstr>Детство.Юность</vt:lpstr>
      <vt:lpstr>Любовь к танцу с детства</vt:lpstr>
      <vt:lpstr>Моя творческая карьера</vt:lpstr>
      <vt:lpstr>Слайд 6</vt:lpstr>
      <vt:lpstr>Мои выступления и репетиции в Образцовом ансамбле танца «Марусечка»</vt:lpstr>
      <vt:lpstr>Постановка танцев</vt:lpstr>
      <vt:lpstr>Слайд 9</vt:lpstr>
      <vt:lpstr>Слайд 10</vt:lpstr>
      <vt:lpstr>Мои первые ученики</vt:lpstr>
      <vt:lpstr>Модульная образовательная программа «Азбука танца»</vt:lpstr>
      <vt:lpstr>Задачи программы</vt:lpstr>
      <vt:lpstr>Формы работы</vt:lpstr>
      <vt:lpstr>В результате образовательного процесса</vt:lpstr>
      <vt:lpstr>Контроль и оценка</vt:lpstr>
      <vt:lpstr>Что для меня главное?</vt:lpstr>
      <vt:lpstr>Наши поездки на конкурсы</vt:lpstr>
      <vt:lpstr>Открытие школы танцев</vt:lpstr>
      <vt:lpstr>Мои награды</vt:lpstr>
      <vt:lpstr>Планы на будущее</vt:lpstr>
      <vt:lpstr>Слайд 22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Ансамбль танца   «МАРУСЕЧКА»</dc:title>
  <dc:creator>Шамурина Наталья Анатольевна</dc:creator>
  <cp:lastModifiedBy>Юлия</cp:lastModifiedBy>
  <cp:revision>504</cp:revision>
  <dcterms:created xsi:type="dcterms:W3CDTF">2013-12-02T08:09:01Z</dcterms:created>
  <dcterms:modified xsi:type="dcterms:W3CDTF">2004-12-31T23:39:41Z</dcterms:modified>
</cp:coreProperties>
</file>