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9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9D97F2-3444-4EFC-ADBB-840C61348B46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A0F15-D200-41C8-BCFA-5587CF453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610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082A-0178-4090-AAAA-7D272DA19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6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0530E79-57BF-4D86-A7CE-B26AC0341307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347D2A-51B4-4674-BF04-D90593201D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http://www.zateevo.ru/userfiles/image/Upalnamoch_Prava/015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http://www.zateevo.ru/userfiles/image/Upalnamoch_Prava/200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/>
          <a:srcRect l="1771" r="14033" b="5933"/>
          <a:stretch>
            <a:fillRect/>
          </a:stretch>
        </p:blipFill>
        <p:spPr bwMode="auto">
          <a:xfrm>
            <a:off x="971600" y="1875150"/>
            <a:ext cx="4780084" cy="3763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152" y="404664"/>
            <a:ext cx="286385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Прямоугольник 3"/>
          <p:cNvSpPr>
            <a:spLocks noChangeArrowheads="1"/>
          </p:cNvSpPr>
          <p:nvPr/>
        </p:nvSpPr>
        <p:spPr bwMode="auto">
          <a:xfrm>
            <a:off x="4162792" y="5517232"/>
            <a:ext cx="48462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altLang="ru-RU" sz="1800" dirty="0"/>
          </a:p>
          <a:p>
            <a:r>
              <a:rPr lang="ru-RU" altLang="ru-RU" b="1" dirty="0">
                <a:solidFill>
                  <a:srgbClr val="3519AB"/>
                </a:solidFill>
              </a:rPr>
              <a:t>Автор: </a:t>
            </a:r>
            <a:r>
              <a:rPr lang="ru-RU" altLang="ru-RU" dirty="0">
                <a:solidFill>
                  <a:srgbClr val="3519AB"/>
                </a:solidFill>
              </a:rPr>
              <a:t>Шелашникова Н.Б.,</a:t>
            </a:r>
          </a:p>
          <a:p>
            <a:r>
              <a:rPr lang="ru-RU" altLang="ru-RU" dirty="0">
                <a:solidFill>
                  <a:srgbClr val="3519AB"/>
                </a:solidFill>
              </a:rPr>
              <a:t>педагог дополнительного образования, </a:t>
            </a:r>
          </a:p>
          <a:p>
            <a:r>
              <a:rPr lang="ru-RU" altLang="ru-RU" dirty="0">
                <a:solidFill>
                  <a:srgbClr val="3519AB"/>
                </a:solidFill>
              </a:rPr>
              <a:t>руководитель объединения «Юный правовед»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07504" y="116632"/>
            <a:ext cx="61926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5400" dirty="0">
                <a:solidFill>
                  <a:srgbClr val="C00000"/>
                </a:solidFill>
              </a:rPr>
              <a:t>«Права человека глазами ребёнка»</a:t>
            </a:r>
          </a:p>
        </p:txBody>
      </p:sp>
    </p:spTree>
    <p:extLst>
      <p:ext uri="{BB962C8B-B14F-4D97-AF65-F5344CB8AC3E}">
        <p14:creationId xmlns:p14="http://schemas.microsoft.com/office/powerpoint/2010/main" val="490004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048000" y="1905000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750" y="188913"/>
            <a:ext cx="809942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i="1" dirty="0">
                <a:solidFill>
                  <a:srgbClr val="C00000"/>
                </a:solidFill>
                <a:latin typeface="+mn-lt"/>
                <a:cs typeface="Arial" pitchFamily="34" charset="0"/>
              </a:rPr>
              <a:t>5 тур.  </a:t>
            </a:r>
            <a:r>
              <a:rPr lang="ru-RU" altLang="ru-RU" sz="3200" i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Тест на уровень правовых знаний </a:t>
            </a:r>
          </a:p>
          <a:p>
            <a:pPr algn="ctr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i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«Сказка ложь…»</a:t>
            </a:r>
          </a:p>
        </p:txBody>
      </p:sp>
      <p:pic>
        <p:nvPicPr>
          <p:cNvPr id="12292" name="Picture 6" descr="http://images2.alphacoders.com/114/1146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2516188"/>
            <a:ext cx="19431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http://firepic.org/images/2015-01/26/clsg31we25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2312988"/>
            <a:ext cx="1609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520825"/>
            <a:ext cx="20939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4635500"/>
            <a:ext cx="1484312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65238"/>
            <a:ext cx="19669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70150"/>
            <a:ext cx="24145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Прямоугольник 1"/>
          <p:cNvSpPr>
            <a:spLocks noChangeArrowheads="1"/>
          </p:cNvSpPr>
          <p:nvPr/>
        </p:nvSpPr>
        <p:spPr bwMode="auto">
          <a:xfrm>
            <a:off x="22225" y="4591050"/>
            <a:ext cx="75977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800">
                <a:solidFill>
                  <a:srgbClr val="3519AB"/>
                </a:solidFill>
              </a:rPr>
              <a:t>1 группа - Сказки советских писателей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2 группа - Сказки зарубежных писателей 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3 группа - Сказки русских писателей 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4 группа - Сказки Пушкина 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2928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4775" y="11113"/>
            <a:ext cx="7769225" cy="1041400"/>
          </a:xfrm>
        </p:spPr>
        <p:txBody>
          <a:bodyPr/>
          <a:lstStyle/>
          <a:p>
            <a:pPr>
              <a:defRPr/>
            </a:pPr>
            <a:r>
              <a:rPr lang="ru-RU" sz="3200" i="1" dirty="0" smtClean="0">
                <a:solidFill>
                  <a:srgbClr val="C00000"/>
                </a:solidFill>
              </a:rPr>
              <a:t>6 тур.</a:t>
            </a:r>
            <a:r>
              <a:rPr lang="ru-RU" sz="3200" i="1" dirty="0">
                <a:solidFill>
                  <a:srgbClr val="C00000"/>
                </a:solidFill>
              </a:rPr>
              <a:t> </a:t>
            </a:r>
            <a:r>
              <a:rPr lang="ru-RU" sz="3200" i="1" dirty="0" smtClean="0">
                <a:solidFill>
                  <a:srgbClr val="C00000"/>
                </a:solidFill>
              </a:rPr>
              <a:t>  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Составить </a:t>
            </a:r>
            <a:r>
              <a:rPr lang="ru-RU" sz="3200" i="1" dirty="0" err="1" smtClean="0">
                <a:solidFill>
                  <a:schemeClr val="accent6">
                    <a:lumMod val="50000"/>
                  </a:schemeClr>
                </a:solidFill>
              </a:rPr>
              <a:t>синквейн</a:t>
            </a: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179388" y="1052513"/>
            <a:ext cx="8785225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3200" b="1">
                <a:solidFill>
                  <a:srgbClr val="3519AB"/>
                </a:solidFill>
              </a:rPr>
              <a:t>1.Право</a:t>
            </a:r>
            <a:r>
              <a:rPr lang="ru-RU" altLang="ru-RU" sz="3200">
                <a:solidFill>
                  <a:srgbClr val="3519AB"/>
                </a:solidFill>
              </a:rPr>
              <a:t> 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2.естественное, вечное. 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3.Защищает, охраняет, принуждает. 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4.Наука  о  добром  и  справедливом.         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5.Предписание.</a:t>
            </a:r>
          </a:p>
          <a:p>
            <a:endParaRPr lang="ru-RU" altLang="ru-RU" sz="3200">
              <a:solidFill>
                <a:srgbClr val="3519AB"/>
              </a:solidFill>
            </a:endParaRPr>
          </a:p>
          <a:p>
            <a:r>
              <a:rPr lang="ru-RU" altLang="ru-RU" sz="3200" b="1">
                <a:solidFill>
                  <a:srgbClr val="3519AB"/>
                </a:solidFill>
              </a:rPr>
              <a:t>1.Закон</a:t>
            </a:r>
            <a:r>
              <a:rPr lang="ru-RU" altLang="ru-RU" sz="3200">
                <a:solidFill>
                  <a:srgbClr val="3519AB"/>
                </a:solidFill>
              </a:rPr>
              <a:t>            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2.Справедливый, обязательный.   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3.Обязывает, карает, гарантирует. 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4.Особый  социальный  регулятор  поведения. </a:t>
            </a:r>
          </a:p>
          <a:p>
            <a:r>
              <a:rPr lang="ru-RU" altLang="ru-RU" sz="3200">
                <a:solidFill>
                  <a:srgbClr val="3519AB"/>
                </a:solidFill>
              </a:rPr>
              <a:t>5.Порядок.</a:t>
            </a:r>
          </a:p>
        </p:txBody>
      </p:sp>
    </p:spTree>
    <p:extLst>
      <p:ext uri="{BB962C8B-B14F-4D97-AF65-F5344CB8AC3E}">
        <p14:creationId xmlns:p14="http://schemas.microsoft.com/office/powerpoint/2010/main" val="37011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08962" cy="80327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и права: столкновение прав равных</a:t>
            </a:r>
          </a:p>
        </p:txBody>
      </p:sp>
      <p:pic>
        <p:nvPicPr>
          <p:cNvPr id="14339" name="Picture 6" descr="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3892550" cy="3506788"/>
          </a:xfrm>
        </p:spPr>
      </p:pic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765175"/>
            <a:ext cx="4392613" cy="2447925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ru-RU" altLang="ru-RU" sz="2400" b="1" i="1" dirty="0" smtClean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ru-RU" altLang="ru-RU" sz="2400" b="1" i="1" dirty="0" smtClean="0">
                <a:solidFill>
                  <a:srgbClr val="3519AB"/>
                </a:solidFill>
              </a:rPr>
              <a:t>Бац! Бабах!              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sz="2400" b="1" i="1" dirty="0" smtClean="0">
                <a:solidFill>
                  <a:srgbClr val="3519AB"/>
                </a:solidFill>
              </a:rPr>
              <a:t>  Мы лбом столкнулись: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sz="2400" b="1" i="1" dirty="0" smtClean="0">
                <a:solidFill>
                  <a:srgbClr val="3519AB"/>
                </a:solidFill>
              </a:rPr>
              <a:t>  Каждый прав и виноват.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sz="2400" b="1" i="1" dirty="0" smtClean="0">
                <a:solidFill>
                  <a:srgbClr val="3519AB"/>
                </a:solidFill>
              </a:rPr>
              <a:t>  В противостоянье жестком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sz="2400" b="1" i="1" dirty="0" smtClean="0">
                <a:solidFill>
                  <a:srgbClr val="3519AB"/>
                </a:solidFill>
              </a:rPr>
              <a:t>  Ты не жди себе наград</a:t>
            </a:r>
          </a:p>
          <a:p>
            <a:pPr marL="0" indent="0" eaLnBrk="1" hangingPunct="1">
              <a:buFontTx/>
              <a:buNone/>
              <a:defRPr/>
            </a:pPr>
            <a:endParaRPr lang="ru-RU" altLang="ru-RU" sz="2800" dirty="0" smtClean="0"/>
          </a:p>
        </p:txBody>
      </p:sp>
      <p:pic>
        <p:nvPicPr>
          <p:cNvPr id="14341" name="Picture 7" descr="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430713"/>
            <a:ext cx="176371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3851275" y="3429000"/>
            <a:ext cx="456247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3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Столкновение прав равных: как себя вести?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Конкурировать?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Воевать?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Объединиться для борьбы с              общим противником?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Сотрудничать? </a:t>
            </a:r>
          </a:p>
        </p:txBody>
      </p:sp>
      <p:pic>
        <p:nvPicPr>
          <p:cNvPr id="14343" name="Picture 9" descr="ценн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746750"/>
            <a:ext cx="16922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179388" y="4797425"/>
            <a:ext cx="30749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ru-RU" alt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b="1" i="1" dirty="0">
                <a:solidFill>
                  <a:srgbClr val="3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Знание своих прав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ru-RU" altLang="ru-RU" b="1" i="1" dirty="0">
                <a:solidFill>
                  <a:srgbClr val="3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Знание прав другого</a:t>
            </a:r>
          </a:p>
        </p:txBody>
      </p:sp>
    </p:spTree>
    <p:extLst>
      <p:ext uri="{BB962C8B-B14F-4D97-AF65-F5344CB8AC3E}">
        <p14:creationId xmlns:p14="http://schemas.microsoft.com/office/powerpoint/2010/main" val="26308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77275" cy="660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Право и права: столкновение прав неравных</a:t>
            </a:r>
          </a:p>
        </p:txBody>
      </p:sp>
      <p:pic>
        <p:nvPicPr>
          <p:cNvPr id="15363" name="Picture 6" descr="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76250"/>
            <a:ext cx="3276600" cy="3994150"/>
          </a:xfrm>
        </p:spPr>
      </p:pic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1125538"/>
            <a:ext cx="4751388" cy="20161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smtClean="0">
                <a:solidFill>
                  <a:srgbClr val="3519AB"/>
                </a:solidFill>
              </a:rPr>
              <a:t>Ну а если кто-то сильный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smtClean="0">
                <a:solidFill>
                  <a:srgbClr val="3519AB"/>
                </a:solidFill>
              </a:rPr>
              <a:t>Прав твоих не видит вовсе?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smtClean="0">
                <a:solidFill>
                  <a:srgbClr val="3519AB"/>
                </a:solidFill>
              </a:rPr>
              <a:t>Силы взвесь, найди опору!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smtClean="0">
                <a:solidFill>
                  <a:srgbClr val="3519AB"/>
                </a:solidFill>
              </a:rPr>
              <a:t>Защищаться ты готовься!</a:t>
            </a:r>
          </a:p>
        </p:txBody>
      </p:sp>
      <p:pic>
        <p:nvPicPr>
          <p:cNvPr id="15365" name="Picture 7" descr="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0713"/>
            <a:ext cx="176371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3419475" y="2852738"/>
            <a:ext cx="5040313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3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Столкновение прав неравных: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b="1" dirty="0">
                <a:solidFill>
                  <a:srgbClr val="3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себя вести?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Подчиниться? (принять?)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Убежать? (избежать?)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 Отстоять себя? (возможно, пострадать, но сохранить независимость?)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 Быть убедительным? (повлиять на изменение мнения своего оппонента?)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Собрать своих союзников и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3519AB"/>
                </a:solidFill>
              </a:rPr>
              <a:t>дать отпор с позиции своей превосходящей силы? </a:t>
            </a:r>
          </a:p>
        </p:txBody>
      </p:sp>
      <p:pic>
        <p:nvPicPr>
          <p:cNvPr id="15367" name="Picture 9" descr="ценн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675313"/>
            <a:ext cx="18002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250825" y="4437063"/>
            <a:ext cx="2952750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ru-RU" alt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b="1" i="1" dirty="0">
                <a:solidFill>
                  <a:srgbClr val="3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пользоваться своими правами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ct val="100000"/>
              <a:buFont typeface="Times New Roman" pitchFamily="18" charset="0"/>
              <a:buChar char="•"/>
              <a:defRPr/>
            </a:pPr>
            <a:r>
              <a:rPr lang="ru-RU" altLang="ru-RU" b="1" i="1" dirty="0">
                <a:solidFill>
                  <a:srgbClr val="3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Уметь защищаться от более сильного</a:t>
            </a:r>
          </a:p>
        </p:txBody>
      </p:sp>
    </p:spTree>
    <p:extLst>
      <p:ext uri="{BB962C8B-B14F-4D97-AF65-F5344CB8AC3E}">
        <p14:creationId xmlns:p14="http://schemas.microsoft.com/office/powerpoint/2010/main" val="12399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2627313" y="244475"/>
            <a:ext cx="5472112" cy="690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dirty="0">
                <a:solidFill>
                  <a:schemeClr val="accent6">
                    <a:lumMod val="50000"/>
                  </a:schemeClr>
                </a:solidFill>
              </a:rPr>
              <a:t>Подведение итогов 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5127" t="16695" r="9376" b="3087"/>
          <a:stretch>
            <a:fillRect/>
          </a:stretch>
        </p:blipFill>
        <p:spPr bwMode="auto">
          <a:xfrm>
            <a:off x="2006541" y="3440815"/>
            <a:ext cx="5193550" cy="322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658" y="0"/>
            <a:ext cx="1717038" cy="146192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9" name="Прямоугольник 1"/>
          <p:cNvSpPr>
            <a:spLocks noChangeArrowheads="1"/>
          </p:cNvSpPr>
          <p:nvPr/>
        </p:nvSpPr>
        <p:spPr bwMode="auto">
          <a:xfrm>
            <a:off x="323850" y="1503363"/>
            <a:ext cx="84963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800" b="1"/>
              <a:t>    </a:t>
            </a:r>
            <a:r>
              <a:rPr lang="ru-RU" altLang="ru-RU" sz="2800">
                <a:solidFill>
                  <a:srgbClr val="3519AB"/>
                </a:solidFill>
              </a:rPr>
              <a:t>Правовая грамотность детей – это правовая культура взрослых, а значит, общества. А правовое государство, опирающееся на юридически грамотное население, имеет прекрасные перспективы развития.</a:t>
            </a:r>
            <a:r>
              <a:rPr lang="ru-RU" altLang="ru-RU" sz="2800" i="1">
                <a:solidFill>
                  <a:srgbClr val="3519AB"/>
                </a:solidFill>
              </a:rPr>
              <a:t> </a:t>
            </a:r>
            <a:endParaRPr lang="ru-RU" altLang="ru-RU" sz="2800">
              <a:solidFill>
                <a:srgbClr val="3519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33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3800" y="271463"/>
            <a:ext cx="7200900" cy="6586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Нравственный кодекс  человека – 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личности – гражданина</a:t>
            </a:r>
            <a:endParaRPr lang="ru-RU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Возьмите карандаш и напишите «Совесть»,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и вспомните, когда вы думали о НЕЙ.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Каждое утро, выпрямившись во весь рост, вспомните: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Я – человек – личность - гражданин-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Всегда готов встать рядом или впереди,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Протянуть руку помощи,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Легко нагнуться к малому или слабому,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Подставить плечи под груз тревог и забот,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Обернуться к отставшим,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Дотянуться до мечты,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Балансировать между желаниями и возможностями,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Перепрыгнуть через усталость т боль,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Подняться после неудачи,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Пронести через всю жизнь дружбу и любовь,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Бороться с собственной тенью,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Глубоко вздохнуть по несбывшемуся</a:t>
            </a:r>
          </a:p>
          <a:p>
            <a:pPr>
              <a:defRPr/>
            </a:pPr>
            <a:r>
              <a:rPr lang="ru-RU" sz="2200" dirty="0">
                <a:solidFill>
                  <a:srgbClr val="3519AB"/>
                </a:solidFill>
                <a:cs typeface="Arial" charset="0"/>
              </a:rPr>
              <a:t>И повторить комплекс опять и сначала – до победы.</a:t>
            </a:r>
          </a:p>
        </p:txBody>
      </p:sp>
    </p:spTree>
    <p:extLst>
      <p:ext uri="{BB962C8B-B14F-4D97-AF65-F5344CB8AC3E}">
        <p14:creationId xmlns:p14="http://schemas.microsoft.com/office/powerpoint/2010/main" val="40573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611188" y="0"/>
            <a:ext cx="8064500" cy="69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dirty="0">
                <a:solidFill>
                  <a:schemeClr val="accent6">
                    <a:lumMod val="50000"/>
                  </a:schemeClr>
                </a:solidFill>
              </a:rPr>
              <a:t>Список использованной литературы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8125" y="930275"/>
            <a:ext cx="8810625" cy="5694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800" dirty="0" err="1">
                <a:solidFill>
                  <a:srgbClr val="3519AB"/>
                </a:solidFill>
                <a:cs typeface="Arial" charset="0"/>
              </a:rPr>
              <a:t>Пасман</a:t>
            </a:r>
            <a:r>
              <a:rPr lang="ru-RU" sz="2800" dirty="0">
                <a:solidFill>
                  <a:srgbClr val="3519AB"/>
                </a:solidFill>
                <a:cs typeface="Arial" charset="0"/>
              </a:rPr>
              <a:t> Т. Б., Никифорова Ю. Н. </a:t>
            </a:r>
            <a:r>
              <a:rPr lang="ru-RU" sz="2800" dirty="0" err="1">
                <a:solidFill>
                  <a:srgbClr val="3519AB"/>
                </a:solidFill>
                <a:cs typeface="Arial" charset="0"/>
              </a:rPr>
              <a:t>Полковникова</a:t>
            </a:r>
            <a:r>
              <a:rPr lang="ru-RU" sz="2800" dirty="0">
                <a:solidFill>
                  <a:srgbClr val="3519AB"/>
                </a:solidFill>
                <a:cs typeface="Arial" charset="0"/>
              </a:rPr>
              <a:t> Т. А. и др.; Школа омбудсмена-Псков: ПОИПКРО, 2006.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3519AB"/>
                </a:solidFill>
                <a:cs typeface="Arial" charset="0"/>
              </a:rPr>
              <a:t>Права человека: Книга для чтения.9-11классы./ Сост. А. </a:t>
            </a:r>
            <a:r>
              <a:rPr lang="ru-RU" sz="2800" dirty="0" err="1">
                <a:solidFill>
                  <a:srgbClr val="3519AB"/>
                </a:solidFill>
                <a:cs typeface="Arial" charset="0"/>
              </a:rPr>
              <a:t>Бочарова</a:t>
            </a:r>
            <a:r>
              <a:rPr lang="ru-RU" sz="2800" dirty="0">
                <a:solidFill>
                  <a:srgbClr val="3519AB"/>
                </a:solidFill>
                <a:cs typeface="Arial" charset="0"/>
              </a:rPr>
              <a:t>, И. Бочаров и др. Издание 3-е, исправленное.-Пермь 4-Издатель </a:t>
            </a:r>
            <a:r>
              <a:rPr lang="ru-RU" sz="2800" dirty="0" err="1">
                <a:solidFill>
                  <a:srgbClr val="3519AB"/>
                </a:solidFill>
                <a:cs typeface="Arial" charset="0"/>
              </a:rPr>
              <a:t>Максарова</a:t>
            </a:r>
            <a:r>
              <a:rPr lang="ru-RU" sz="2800" dirty="0">
                <a:solidFill>
                  <a:srgbClr val="3519AB"/>
                </a:solidFill>
                <a:cs typeface="Arial" charset="0"/>
              </a:rPr>
              <a:t> И., 2008.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3519AB"/>
                </a:solidFill>
                <a:cs typeface="Arial" charset="0"/>
              </a:rPr>
              <a:t>Татарникова Л. Ю. Права маленького гражданина - СПБ.:ИД «Литера» ; 2007.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3519AB"/>
                </a:solidFill>
                <a:cs typeface="Arial" charset="0"/>
              </a:rPr>
              <a:t>Нормативно-правовые документы:</a:t>
            </a:r>
          </a:p>
          <a:p>
            <a:pPr>
              <a:defRPr/>
            </a:pPr>
            <a:r>
              <a:rPr lang="ru-RU" sz="2800" dirty="0">
                <a:solidFill>
                  <a:srgbClr val="3519AB"/>
                </a:solidFill>
                <a:cs typeface="Arial" charset="0"/>
              </a:rPr>
              <a:t>     - Конституция Российской Федерации.</a:t>
            </a:r>
          </a:p>
          <a:p>
            <a:pPr>
              <a:defRPr/>
            </a:pPr>
            <a:r>
              <a:rPr lang="ru-RU" sz="2800" dirty="0">
                <a:solidFill>
                  <a:srgbClr val="3519AB"/>
                </a:solidFill>
                <a:cs typeface="Arial" charset="0"/>
              </a:rPr>
              <a:t>     - Конвенция ООН о правах ребёнка.</a:t>
            </a:r>
          </a:p>
          <a:p>
            <a:pPr>
              <a:defRPr/>
            </a:pPr>
            <a:r>
              <a:rPr lang="ru-RU" sz="2800" dirty="0">
                <a:solidFill>
                  <a:srgbClr val="3519AB"/>
                </a:solidFill>
                <a:cs typeface="Arial" charset="0"/>
              </a:rPr>
              <a:t>     - декларация прав ребенка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2800" b="1" dirty="0" err="1">
                <a:solidFill>
                  <a:srgbClr val="3519AB"/>
                </a:solidFill>
                <a:cs typeface="Arial" charset="0"/>
              </a:rPr>
              <a:t>EduContest.net</a:t>
            </a:r>
            <a:r>
              <a:rPr lang="ru-RU" sz="2800" dirty="0" err="1">
                <a:solidFill>
                  <a:srgbClr val="3519AB"/>
                </a:solidFill>
                <a:cs typeface="Arial" charset="0"/>
              </a:rPr>
              <a:t>›ru</a:t>
            </a:r>
            <a:r>
              <a:rPr lang="ru-RU" sz="2800" dirty="0">
                <a:solidFill>
                  <a:srgbClr val="3519AB"/>
                </a:solidFill>
                <a:cs typeface="Arial" charset="0"/>
              </a:rPr>
              <a:t>/3546216/творческая-работа…права…</a:t>
            </a:r>
          </a:p>
        </p:txBody>
      </p:sp>
    </p:spTree>
    <p:extLst>
      <p:ext uri="{BB962C8B-B14F-4D97-AF65-F5344CB8AC3E}">
        <p14:creationId xmlns:p14="http://schemas.microsoft.com/office/powerpoint/2010/main" val="2569477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95536" y="958416"/>
            <a:ext cx="77724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Цель: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ru-RU" sz="2400" dirty="0" smtClean="0">
                <a:solidFill>
                  <a:srgbClr val="3519AB"/>
                </a:solidFill>
                <a:cs typeface="Arial" charset="0"/>
              </a:rPr>
              <a:t>Формирование  потребности овладения навыками правомерного поведения учащихся.</a:t>
            </a:r>
          </a:p>
          <a:p>
            <a:pPr>
              <a:defRPr/>
            </a:pPr>
            <a:r>
              <a:rPr lang="ru-RU" sz="2400" dirty="0" smtClean="0">
                <a:solidFill>
                  <a:srgbClr val="3519AB"/>
                </a:solidFill>
                <a:cs typeface="Arial" charset="0"/>
              </a:rPr>
              <a:t>Профилактика и коррекция поведения через самовыражение учащихся в рамках интерактивной игры.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Задачи: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>
              <a:defRPr/>
            </a:pPr>
            <a:r>
              <a:rPr lang="ru-RU" sz="2400" dirty="0" smtClean="0">
                <a:solidFill>
                  <a:srgbClr val="3519AB"/>
                </a:solidFill>
                <a:cs typeface="Arial" charset="0"/>
              </a:rPr>
              <a:t>Расширить содержательный блок правовых знаний, способствовать актуализации творческого начала учащихся, развитию у них  правовой культуры.</a:t>
            </a:r>
          </a:p>
          <a:p>
            <a:pPr>
              <a:defRPr/>
            </a:pPr>
            <a:r>
              <a:rPr lang="ru-RU" sz="2400" dirty="0" smtClean="0">
                <a:solidFill>
                  <a:srgbClr val="3519AB"/>
                </a:solidFill>
                <a:cs typeface="Arial" charset="0"/>
              </a:rPr>
              <a:t>Создать возможности  для формирования ценностных  ориентиров, регулирующих жизнедеятельность  школьника, чтобы  он быстрее и осознаннее почувствовал себя  гражданином России.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ru-RU" altLang="ru-RU" sz="4000" b="1" dirty="0" smtClean="0">
              <a:solidFill>
                <a:srgbClr val="191966"/>
              </a:solidFill>
              <a:cs typeface="Arial" charset="0"/>
            </a:endParaRPr>
          </a:p>
        </p:txBody>
      </p:sp>
      <p:pic>
        <p:nvPicPr>
          <p:cNvPr id="3" name="Рисунок 2" descr="i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0"/>
            <a:ext cx="2555776" cy="1916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3677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51520" y="3932796"/>
            <a:ext cx="5976243" cy="26642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412750" indent="-341313"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Конвенция о правах ребёнка принята  </a:t>
            </a:r>
            <a:r>
              <a:rPr lang="ru-RU" altLang="ru-RU" sz="2400" dirty="0" smtClean="0">
                <a:solidFill>
                  <a:schemeClr val="tx1"/>
                </a:solidFill>
              </a:rPr>
              <a:t>ООН   20 </a:t>
            </a:r>
            <a:r>
              <a:rPr lang="ru-RU" altLang="ru-RU" sz="2400" dirty="0">
                <a:solidFill>
                  <a:schemeClr val="tx1"/>
                </a:solidFill>
              </a:rPr>
              <a:t>ноября 1989 г.</a:t>
            </a:r>
          </a:p>
          <a:p>
            <a:pPr marL="412750" indent="-341313"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Вступила в силу для СССР </a:t>
            </a:r>
            <a:r>
              <a:rPr lang="ru-RU" altLang="ru-RU" sz="2400" dirty="0" smtClean="0">
                <a:solidFill>
                  <a:schemeClr val="tx1"/>
                </a:solidFill>
              </a:rPr>
              <a:t>15 </a:t>
            </a:r>
            <a:r>
              <a:rPr lang="ru-RU" altLang="ru-RU" sz="2400" dirty="0">
                <a:solidFill>
                  <a:schemeClr val="tx1"/>
                </a:solidFill>
              </a:rPr>
              <a:t>сентября 1990 г.</a:t>
            </a:r>
          </a:p>
          <a:p>
            <a:pPr marL="412750" indent="-341313"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412750" algn="l"/>
                <a:tab pos="860425" algn="l"/>
                <a:tab pos="1309688" algn="l"/>
                <a:tab pos="1758950" algn="l"/>
                <a:tab pos="2208213" algn="l"/>
                <a:tab pos="2657475" algn="l"/>
                <a:tab pos="3106738" algn="l"/>
                <a:tab pos="3556000" algn="l"/>
                <a:tab pos="4005263" algn="l"/>
                <a:tab pos="4454525" algn="l"/>
                <a:tab pos="4903788" algn="l"/>
                <a:tab pos="5353050" algn="l"/>
                <a:tab pos="5802313" algn="l"/>
                <a:tab pos="6251575" algn="l"/>
                <a:tab pos="6700838" algn="l"/>
                <a:tab pos="7150100" algn="l"/>
                <a:tab pos="7599363" algn="l"/>
                <a:tab pos="8048625" algn="l"/>
                <a:tab pos="8497888" algn="l"/>
                <a:tab pos="8947150" algn="l"/>
                <a:tab pos="9396413" algn="l"/>
              </a:tabLst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Российская Федерация </a:t>
            </a:r>
            <a:r>
              <a:rPr lang="ru-RU" altLang="ru-RU" sz="2400" dirty="0" smtClean="0">
                <a:solidFill>
                  <a:schemeClr val="tx1"/>
                </a:solidFill>
              </a:rPr>
              <a:t>– правопреемник </a:t>
            </a:r>
            <a:r>
              <a:rPr lang="ru-RU" altLang="ru-RU" sz="2400" dirty="0">
                <a:solidFill>
                  <a:schemeClr val="tx1"/>
                </a:solidFill>
              </a:rPr>
              <a:t>СССР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/>
          <a:srcRect t="2500" b="51250"/>
          <a:stretch>
            <a:fillRect/>
          </a:stretch>
        </p:blipFill>
        <p:spPr bwMode="auto">
          <a:xfrm>
            <a:off x="774184" y="333374"/>
            <a:ext cx="2520454" cy="338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2500" y="195263"/>
            <a:ext cx="54721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прав человека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2041" t="26757" r="54079" b="19730"/>
          <a:stretch>
            <a:fillRect/>
          </a:stretch>
        </p:blipFill>
        <p:spPr bwMode="auto">
          <a:xfrm>
            <a:off x="6516377" y="3501008"/>
            <a:ext cx="2200275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363" y="1341438"/>
            <a:ext cx="3168029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Естественны </a:t>
            </a:r>
            <a:endParaRPr lang="ru-RU" sz="2400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Неотъемлемы</a:t>
            </a:r>
            <a:endParaRPr lang="ru-RU" sz="2400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Взаимосвязаны</a:t>
            </a:r>
            <a:endParaRPr lang="ru-RU" sz="2400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Универсальны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6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250825" y="1196975"/>
            <a:ext cx="87376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>
              <a:solidFill>
                <a:srgbClr val="3519AB"/>
              </a:solidFill>
            </a:endParaRPr>
          </a:p>
          <a:p>
            <a:r>
              <a:rPr lang="ru-RU" altLang="ru-RU" sz="2800">
                <a:solidFill>
                  <a:srgbClr val="3519AB"/>
                </a:solidFill>
              </a:rPr>
              <a:t>- Что такое права человека?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- Какие права есть у вас?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- Достаточно ли прав у детей?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- Можете ли вы добиться, чтобы ваши права уважали?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- Какие права вы считаете главными для человека?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- Как вы думаете, есть ли особые права у детей? Какие?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- Какие из ваших прав чаще всего нарушаются?</a:t>
            </a:r>
          </a:p>
          <a:p>
            <a:r>
              <a:rPr lang="ru-RU" altLang="ru-RU" sz="2800">
                <a:solidFill>
                  <a:srgbClr val="3519AB"/>
                </a:solidFill>
              </a:rPr>
              <a:t>- Чтобы вы сделали для защиты прав других людей или своих?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50583"/>
          <a:stretch/>
        </p:blipFill>
        <p:spPr bwMode="auto">
          <a:xfrm>
            <a:off x="3277162" y="5153327"/>
            <a:ext cx="2684870" cy="1591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10539" r="54194" b="12042"/>
          <a:stretch/>
        </p:blipFill>
        <p:spPr bwMode="auto">
          <a:xfrm>
            <a:off x="6577424" y="188640"/>
            <a:ext cx="1822010" cy="254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98438"/>
            <a:ext cx="7769225" cy="10271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i="1" dirty="0" smtClean="0">
                <a:solidFill>
                  <a:srgbClr val="C00000"/>
                </a:solidFill>
                <a:cs typeface="Arial" pitchFamily="34" charset="0"/>
              </a:rPr>
              <a:t>1 тур.  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Блиц - опрос 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/>
            </a:r>
            <a:b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</a:b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7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4088" y="261938"/>
            <a:ext cx="73802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тур.   </a:t>
            </a: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«Переполох»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060575"/>
            <a:ext cx="33131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жизнь</a:t>
            </a:r>
          </a:p>
        </p:txBody>
      </p:sp>
      <p:sp>
        <p:nvSpPr>
          <p:cNvPr id="5" name="TextBox 4"/>
          <p:cNvSpPr txBox="1"/>
          <p:nvPr/>
        </p:nvSpPr>
        <p:spPr>
          <a:xfrm rot="4360832">
            <a:off x="6353176" y="3284537"/>
            <a:ext cx="39608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тайну переписки</a:t>
            </a:r>
          </a:p>
        </p:txBody>
      </p:sp>
      <p:sp>
        <p:nvSpPr>
          <p:cNvPr id="6" name="TextBox 5"/>
          <p:cNvSpPr txBox="1"/>
          <p:nvPr/>
        </p:nvSpPr>
        <p:spPr>
          <a:xfrm rot="21083343">
            <a:off x="695325" y="6102350"/>
            <a:ext cx="39608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свободу слова</a:t>
            </a:r>
          </a:p>
        </p:txBody>
      </p:sp>
      <p:sp>
        <p:nvSpPr>
          <p:cNvPr id="7" name="TextBox 6"/>
          <p:cNvSpPr txBox="1"/>
          <p:nvPr/>
        </p:nvSpPr>
        <p:spPr>
          <a:xfrm rot="274141">
            <a:off x="12700" y="5238750"/>
            <a:ext cx="39592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свободу совести</a:t>
            </a:r>
          </a:p>
        </p:txBody>
      </p:sp>
      <p:sp>
        <p:nvSpPr>
          <p:cNvPr id="8" name="TextBox 7"/>
          <p:cNvSpPr txBox="1"/>
          <p:nvPr/>
        </p:nvSpPr>
        <p:spPr>
          <a:xfrm rot="1692175">
            <a:off x="109538" y="3460750"/>
            <a:ext cx="66484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Свободу и личную неприкосновенность</a:t>
            </a:r>
          </a:p>
        </p:txBody>
      </p:sp>
      <p:sp>
        <p:nvSpPr>
          <p:cNvPr id="9" name="TextBox 8"/>
          <p:cNvSpPr txBox="1"/>
          <p:nvPr/>
        </p:nvSpPr>
        <p:spPr>
          <a:xfrm rot="21077281">
            <a:off x="3783013" y="5788025"/>
            <a:ext cx="55149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Справедливое и открытое правосудие</a:t>
            </a:r>
          </a:p>
        </p:txBody>
      </p:sp>
      <p:sp>
        <p:nvSpPr>
          <p:cNvPr id="10" name="TextBox 9"/>
          <p:cNvSpPr txBox="1"/>
          <p:nvPr/>
        </p:nvSpPr>
        <p:spPr>
          <a:xfrm rot="199038">
            <a:off x="263525" y="950913"/>
            <a:ext cx="50133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охрану здоровья и труда</a:t>
            </a:r>
          </a:p>
        </p:txBody>
      </p:sp>
      <p:sp>
        <p:nvSpPr>
          <p:cNvPr id="11" name="TextBox 10"/>
          <p:cNvSpPr txBox="1"/>
          <p:nvPr/>
        </p:nvSpPr>
        <p:spPr>
          <a:xfrm rot="656056">
            <a:off x="3282950" y="2647950"/>
            <a:ext cx="39608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места жительства</a:t>
            </a:r>
          </a:p>
        </p:txBody>
      </p:sp>
      <p:sp>
        <p:nvSpPr>
          <p:cNvPr id="12" name="TextBox 11"/>
          <p:cNvSpPr txBox="1"/>
          <p:nvPr/>
        </p:nvSpPr>
        <p:spPr>
          <a:xfrm rot="2104622">
            <a:off x="-517525" y="3422650"/>
            <a:ext cx="47529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участие в управлении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делами государства</a:t>
            </a:r>
          </a:p>
        </p:txBody>
      </p:sp>
      <p:sp>
        <p:nvSpPr>
          <p:cNvPr id="13" name="TextBox 12"/>
          <p:cNvSpPr txBox="1"/>
          <p:nvPr/>
        </p:nvSpPr>
        <p:spPr>
          <a:xfrm rot="21077281">
            <a:off x="1462088" y="1460500"/>
            <a:ext cx="82772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неприкосновенность частной собственности</a:t>
            </a:r>
          </a:p>
        </p:txBody>
      </p:sp>
      <p:sp>
        <p:nvSpPr>
          <p:cNvPr id="14" name="TextBox 13"/>
          <p:cNvSpPr txBox="1"/>
          <p:nvPr/>
        </p:nvSpPr>
        <p:spPr>
          <a:xfrm rot="21077281">
            <a:off x="5880100" y="3222625"/>
            <a:ext cx="39608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труд</a:t>
            </a:r>
          </a:p>
        </p:txBody>
      </p:sp>
      <p:sp>
        <p:nvSpPr>
          <p:cNvPr id="15" name="TextBox 14"/>
          <p:cNvSpPr txBox="1"/>
          <p:nvPr/>
        </p:nvSpPr>
        <p:spPr>
          <a:xfrm rot="1618547">
            <a:off x="2259013" y="3929063"/>
            <a:ext cx="73929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благоприятную окружающую среду</a:t>
            </a:r>
          </a:p>
        </p:txBody>
      </p:sp>
      <p:sp>
        <p:nvSpPr>
          <p:cNvPr id="16" name="TextBox 15"/>
          <p:cNvSpPr txBox="1"/>
          <p:nvPr/>
        </p:nvSpPr>
        <p:spPr>
          <a:xfrm rot="351662">
            <a:off x="3073400" y="5070475"/>
            <a:ext cx="39608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7609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65088" y="3657600"/>
            <a:ext cx="2597150" cy="1017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u="sng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Статья 6                         </a:t>
            </a:r>
            <a:r>
              <a:rPr lang="ru-RU" altLang="ru-RU" sz="2000" b="1" i="1" dirty="0">
                <a:solidFill>
                  <a:srgbClr val="000099"/>
                </a:solidFill>
                <a:latin typeface="+mn-lt"/>
                <a:cs typeface="Arial" pitchFamily="34" charset="0"/>
              </a:rPr>
              <a:t>Все дети имеют право на жизнь. </a:t>
            </a: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652713" y="1285875"/>
            <a:ext cx="91440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43" y="1916832"/>
            <a:ext cx="1901960" cy="157941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441325" y="119381"/>
            <a:ext cx="5926138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i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тур. </a:t>
            </a:r>
            <a:r>
              <a:rPr lang="ru-RU" altLang="ru-RU" sz="3200" i="1" spc="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Пиктограммы</a:t>
            </a: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780" y="1916832"/>
            <a:ext cx="2014851" cy="152117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9" name="Прямоугольник 2"/>
          <p:cNvSpPr>
            <a:spLocks noChangeArrowheads="1"/>
          </p:cNvSpPr>
          <p:nvPr/>
        </p:nvSpPr>
        <p:spPr bwMode="auto">
          <a:xfrm>
            <a:off x="3232150" y="1787525"/>
            <a:ext cx="3606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750"/>
              </a:spcBef>
              <a:buSzPct val="100000"/>
              <a:defRPr/>
            </a:pPr>
            <a:r>
              <a:rPr lang="ru-RU" altLang="ru-RU" sz="2000" b="1" u="sng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Статья 26,27</a:t>
            </a: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                                                       </a:t>
            </a:r>
            <a:r>
              <a:rPr lang="ru-RU" altLang="ru-RU" sz="2000" b="1" i="1" dirty="0">
                <a:solidFill>
                  <a:srgbClr val="000099"/>
                </a:solidFill>
                <a:latin typeface="+mn-lt"/>
                <a:cs typeface="Arial" pitchFamily="34" charset="0"/>
              </a:rPr>
              <a:t>Дети имеют право на помощь государства,    если они в нужде и бедности. </a:t>
            </a:r>
          </a:p>
        </p:txBody>
      </p:sp>
      <p:sp>
        <p:nvSpPr>
          <p:cNvPr id="8200" name="Прямоугольник 1"/>
          <p:cNvSpPr>
            <a:spLocks noChangeArrowheads="1"/>
          </p:cNvSpPr>
          <p:nvPr/>
        </p:nvSpPr>
        <p:spPr bwMode="auto">
          <a:xfrm>
            <a:off x="171450" y="931863"/>
            <a:ext cx="8751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000">
                <a:solidFill>
                  <a:srgbClr val="3519AB"/>
                </a:solidFill>
              </a:rPr>
              <a:t>Пиктограмма – рисуночное письмо, в котором зашифровано какое-то послание. Вам предлагается зашифровать  одну из статей Конвенции</a:t>
            </a:r>
          </a:p>
        </p:txBody>
      </p:sp>
      <p:pic>
        <p:nvPicPr>
          <p:cNvPr id="820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93663"/>
            <a:ext cx="17303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1438" y="5324475"/>
            <a:ext cx="43084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000" b="1" u="sng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Статья 23</a:t>
            </a:r>
            <a:r>
              <a:rPr lang="ru-RU" altLang="ru-RU" sz="2000" b="1" dirty="0">
                <a:solidFill>
                  <a:srgbClr val="000099"/>
                </a:solidFill>
                <a:latin typeface="+mn-lt"/>
                <a:cs typeface="Arial" pitchFamily="34" charset="0"/>
              </a:rPr>
              <a:t>                                   </a:t>
            </a:r>
          </a:p>
          <a:p>
            <a:pPr algn="ctr"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000" b="1" dirty="0">
                <a:solidFill>
                  <a:srgbClr val="000099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000" b="1" i="1" dirty="0">
                <a:solidFill>
                  <a:srgbClr val="000099"/>
                </a:solidFill>
                <a:latin typeface="+mn-lt"/>
                <a:cs typeface="Arial" pitchFamily="34" charset="0"/>
              </a:rPr>
              <a:t>Дети с ограниченными возможностями имеют право на </a:t>
            </a:r>
          </a:p>
          <a:p>
            <a:pPr algn="ctr"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000" b="1" i="1" dirty="0">
                <a:solidFill>
                  <a:srgbClr val="000099"/>
                </a:solidFill>
                <a:latin typeface="+mn-lt"/>
                <a:cs typeface="Arial" pitchFamily="34" charset="0"/>
              </a:rPr>
              <a:t>особую заботу и образование.</a:t>
            </a:r>
            <a:endParaRPr lang="ru-RU" altLang="ru-RU" sz="2000" b="1" i="1" dirty="0">
              <a:solidFill>
                <a:srgbClr val="000099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4" name="Picture 5" descr="http://www.zateevo.ru/userfiles/image/Upalnamoch_Prava/015.jpg"/>
          <p:cNvPicPr>
            <a:picLocks noChangeAspect="1" noChangeArrowheads="1"/>
          </p:cNvPicPr>
          <p:nvPr/>
        </p:nvPicPr>
        <p:blipFill>
          <a:blip r:embed="rId6" r:link="rId7" cstate="print"/>
          <a:srcRect l="4814" t="3859" b="2232"/>
          <a:stretch>
            <a:fillRect/>
          </a:stretch>
        </p:blipFill>
        <p:spPr bwMode="auto">
          <a:xfrm>
            <a:off x="2939813" y="3817824"/>
            <a:ext cx="1440160" cy="177341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532313" y="3514725"/>
            <a:ext cx="248285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000" b="1" u="sng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Статья 31 </a:t>
            </a:r>
            <a:r>
              <a:rPr lang="ru-RU" altLang="ru-RU" sz="2000" b="1" u="sng" dirty="0">
                <a:solidFill>
                  <a:srgbClr val="000099"/>
                </a:solidFill>
                <a:latin typeface="+mn-lt"/>
                <a:cs typeface="Arial" pitchFamily="34" charset="0"/>
              </a:rPr>
              <a:t>                                                       </a:t>
            </a:r>
            <a:r>
              <a:rPr lang="ru-RU" altLang="ru-RU" sz="2000" b="1" i="1" dirty="0">
                <a:solidFill>
                  <a:srgbClr val="000099"/>
                </a:solidFill>
                <a:latin typeface="+mn-lt"/>
                <a:cs typeface="Arial" pitchFamily="34" charset="0"/>
              </a:rPr>
              <a:t>Все дети имеют право играть и отдыхать в таких условиях, </a:t>
            </a:r>
          </a:p>
          <a:p>
            <a:pPr algn="ctr">
              <a:spcBef>
                <a:spcPts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2000" b="1" i="1" dirty="0">
                <a:solidFill>
                  <a:srgbClr val="000099"/>
                </a:solidFill>
                <a:latin typeface="+mn-lt"/>
                <a:cs typeface="Arial" pitchFamily="34" charset="0"/>
              </a:rPr>
              <a:t>которые способствуют  их творческому и культурному развитию. </a:t>
            </a:r>
          </a:p>
        </p:txBody>
      </p:sp>
      <p:pic>
        <p:nvPicPr>
          <p:cNvPr id="16" name="Picture 6" descr="http://www.zateevo.ru/userfiles/image/Upalnamoch_Prava/200.jpg"/>
          <p:cNvPicPr>
            <a:picLocks noChangeAspect="1" noChangeArrowheads="1"/>
          </p:cNvPicPr>
          <p:nvPr/>
        </p:nvPicPr>
        <p:blipFill>
          <a:blip r:embed="rId8" r:link="rId9" cstate="print"/>
          <a:srcRect l="3303" b="3366"/>
          <a:stretch>
            <a:fillRect/>
          </a:stretch>
        </p:blipFill>
        <p:spPr bwMode="auto">
          <a:xfrm>
            <a:off x="7232262" y="4199724"/>
            <a:ext cx="1554006" cy="196558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12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2652713" y="128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51125" y="0"/>
            <a:ext cx="403225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i="1" spc="3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Рисуем пиктограммы</a:t>
            </a:r>
            <a:endParaRPr lang="ru-RU" altLang="ru-RU" sz="3200" i="1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DSC_0242.JPG"/>
          <p:cNvPicPr>
            <a:picLocks noChangeAspect="1"/>
          </p:cNvPicPr>
          <p:nvPr/>
        </p:nvPicPr>
        <p:blipFill rotWithShape="1">
          <a:blip r:embed="rId2"/>
          <a:srcRect l="52610" t="29498" r="19162" b="23424"/>
          <a:stretch/>
        </p:blipFill>
        <p:spPr>
          <a:xfrm>
            <a:off x="1328738" y="4032250"/>
            <a:ext cx="2455862" cy="273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_0192.JPG"/>
          <p:cNvPicPr>
            <a:picLocks noChangeAspect="1"/>
          </p:cNvPicPr>
          <p:nvPr/>
        </p:nvPicPr>
        <p:blipFill>
          <a:blip r:embed="rId3"/>
          <a:srcRect r="24315" b="18909"/>
          <a:stretch>
            <a:fillRect/>
          </a:stretch>
        </p:blipFill>
        <p:spPr>
          <a:xfrm>
            <a:off x="5027613" y="4165600"/>
            <a:ext cx="3452812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SC_0191.JPG"/>
          <p:cNvPicPr>
            <a:picLocks noChangeAspect="1"/>
          </p:cNvPicPr>
          <p:nvPr/>
        </p:nvPicPr>
        <p:blipFill>
          <a:blip r:embed="rId4"/>
          <a:srcRect l="2751" t="5113" r="15350" b="9838"/>
          <a:stretch>
            <a:fillRect/>
          </a:stretch>
        </p:blipFill>
        <p:spPr>
          <a:xfrm>
            <a:off x="4894263" y="1285875"/>
            <a:ext cx="3719512" cy="250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C_019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0" y="1285875"/>
            <a:ext cx="3754438" cy="250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5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l="16981"/>
          <a:stretch>
            <a:fillRect/>
          </a:stretch>
        </p:blipFill>
        <p:spPr bwMode="auto">
          <a:xfrm>
            <a:off x="395536" y="274977"/>
            <a:ext cx="1743881" cy="1004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2267744" y="166688"/>
            <a:ext cx="5833269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3200" b="1" i="1" dirty="0">
                <a:cs typeface="Arial" charset="0"/>
              </a:rPr>
              <a:t>   </a:t>
            </a:r>
            <a:r>
              <a:rPr lang="ru-RU" altLang="ru-RU" sz="3200" i="1" dirty="0">
                <a:solidFill>
                  <a:srgbClr val="C00000"/>
                </a:solidFill>
                <a:cs typeface="Arial" charset="0"/>
              </a:rPr>
              <a:t>4 тур.   </a:t>
            </a:r>
            <a:r>
              <a:rPr lang="ru-RU" altLang="ru-RU" sz="3200" i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Инсценировка 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3200" i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правовой ситуации</a:t>
            </a:r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8" t="16899" r="24950" b="16634"/>
          <a:stretch>
            <a:fillRect/>
          </a:stretch>
        </p:blipFill>
        <p:spPr bwMode="auto">
          <a:xfrm>
            <a:off x="2605088" y="4005263"/>
            <a:ext cx="1535112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3" t="43649" r="30730" b="8569"/>
          <a:stretch>
            <a:fillRect/>
          </a:stretch>
        </p:blipFill>
        <p:spPr bwMode="auto">
          <a:xfrm>
            <a:off x="428625" y="2212975"/>
            <a:ext cx="16779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6" t="18649" r="40704" b="42036"/>
          <a:stretch>
            <a:fillRect/>
          </a:stretch>
        </p:blipFill>
        <p:spPr bwMode="auto">
          <a:xfrm>
            <a:off x="2459038" y="1279525"/>
            <a:ext cx="168116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1" t="16901" r="28969" b="8569"/>
          <a:stretch>
            <a:fillRect/>
          </a:stretch>
        </p:blipFill>
        <p:spPr bwMode="auto">
          <a:xfrm>
            <a:off x="7596188" y="4365625"/>
            <a:ext cx="13033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8" t="25223" r="21764" b="8569"/>
          <a:stretch>
            <a:fillRect/>
          </a:stretch>
        </p:blipFill>
        <p:spPr bwMode="auto">
          <a:xfrm>
            <a:off x="7164388" y="1857375"/>
            <a:ext cx="15113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0" t="16899" r="18124" b="14287"/>
          <a:stretch>
            <a:fillRect/>
          </a:stretch>
        </p:blipFill>
        <p:spPr bwMode="auto">
          <a:xfrm>
            <a:off x="4787900" y="1584325"/>
            <a:ext cx="19939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Прямоугольник 1"/>
          <p:cNvSpPr>
            <a:spLocks noChangeArrowheads="1"/>
          </p:cNvSpPr>
          <p:nvPr/>
        </p:nvSpPr>
        <p:spPr bwMode="auto">
          <a:xfrm>
            <a:off x="4427538" y="3914775"/>
            <a:ext cx="30241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i="1">
                <a:solidFill>
                  <a:srgbClr val="3519AB"/>
                </a:solidFill>
              </a:rPr>
              <a:t>Все дети имеют право на защиту от всех форм насилия или эксплуатации, со стороны родителей или других лиц, заботящихся о ребенке. </a:t>
            </a:r>
          </a:p>
          <a:p>
            <a:r>
              <a:rPr lang="ru-RU" altLang="ru-RU" sz="2000" b="1" i="1">
                <a:solidFill>
                  <a:srgbClr val="3519AB"/>
                </a:solidFill>
              </a:rPr>
              <a:t>(Конвенция, ст. 19) </a:t>
            </a:r>
            <a:endParaRPr lang="ru-RU" altLang="ru-RU" sz="2000" b="1">
              <a:solidFill>
                <a:srgbClr val="3519AB"/>
              </a:solidFill>
            </a:endParaRPr>
          </a:p>
        </p:txBody>
      </p:sp>
      <p:sp>
        <p:nvSpPr>
          <p:cNvPr id="10251" name="Прямоугольник 2"/>
          <p:cNvSpPr>
            <a:spLocks noChangeArrowheads="1"/>
          </p:cNvSpPr>
          <p:nvPr/>
        </p:nvSpPr>
        <p:spPr bwMode="auto">
          <a:xfrm>
            <a:off x="203200" y="4435475"/>
            <a:ext cx="2286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i="1">
                <a:solidFill>
                  <a:srgbClr val="3519AB"/>
                </a:solidFill>
              </a:rPr>
              <a:t>Каждый имеет право на защиту чести и достоинства. (Конституция РФ, Статья 23)</a:t>
            </a:r>
          </a:p>
        </p:txBody>
      </p:sp>
    </p:spTree>
    <p:extLst>
      <p:ext uri="{BB962C8B-B14F-4D97-AF65-F5344CB8AC3E}">
        <p14:creationId xmlns:p14="http://schemas.microsoft.com/office/powerpoint/2010/main" val="2080283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l="16981"/>
          <a:stretch>
            <a:fillRect/>
          </a:stretch>
        </p:blipFill>
        <p:spPr bwMode="auto">
          <a:xfrm>
            <a:off x="395536" y="274977"/>
            <a:ext cx="1743881" cy="10041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2605088" y="166688"/>
            <a:ext cx="54959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3200" b="1" i="1" dirty="0">
                <a:cs typeface="Arial" charset="0"/>
              </a:rPr>
              <a:t>   </a:t>
            </a:r>
            <a:r>
              <a:rPr lang="ru-RU" altLang="ru-RU" sz="3200" i="1" dirty="0">
                <a:solidFill>
                  <a:srgbClr val="C00000"/>
                </a:solidFill>
                <a:cs typeface="Arial" charset="0"/>
              </a:rPr>
              <a:t>4 тур.   </a:t>
            </a:r>
            <a:r>
              <a:rPr lang="ru-RU" altLang="ru-RU" sz="3200" i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Инсценировка 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altLang="ru-RU" sz="3200" i="1" dirty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правовой ситуации</a:t>
            </a:r>
          </a:p>
        </p:txBody>
      </p:sp>
      <p:pic>
        <p:nvPicPr>
          <p:cNvPr id="1126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31297" r="52946" b="24330"/>
          <a:stretch>
            <a:fillRect/>
          </a:stretch>
        </p:blipFill>
        <p:spPr bwMode="auto">
          <a:xfrm>
            <a:off x="5497513" y="2276475"/>
            <a:ext cx="187325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7" t="11160" r="10844" b="18080"/>
          <a:stretch>
            <a:fillRect/>
          </a:stretch>
        </p:blipFill>
        <p:spPr bwMode="auto">
          <a:xfrm>
            <a:off x="7634288" y="1512888"/>
            <a:ext cx="12779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2" t="23422" r="14861" b="16965"/>
          <a:stretch>
            <a:fillRect/>
          </a:stretch>
        </p:blipFill>
        <p:spPr bwMode="auto">
          <a:xfrm>
            <a:off x="971550" y="1341438"/>
            <a:ext cx="187007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14432" r="36398" b="13205"/>
          <a:stretch>
            <a:fillRect/>
          </a:stretch>
        </p:blipFill>
        <p:spPr bwMode="auto">
          <a:xfrm>
            <a:off x="2144713" y="4802188"/>
            <a:ext cx="2262187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0623" r="50278" b="39461"/>
          <a:stretch>
            <a:fillRect/>
          </a:stretch>
        </p:blipFill>
        <p:spPr bwMode="auto">
          <a:xfrm>
            <a:off x="576263" y="3209925"/>
            <a:ext cx="13811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Прямоугольник 2"/>
          <p:cNvSpPr>
            <a:spLocks noChangeArrowheads="1"/>
          </p:cNvSpPr>
          <p:nvPr/>
        </p:nvSpPr>
        <p:spPr bwMode="auto">
          <a:xfrm>
            <a:off x="5580063" y="4675188"/>
            <a:ext cx="30972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i="1">
                <a:solidFill>
                  <a:srgbClr val="3519AB"/>
                </a:solidFill>
              </a:rPr>
              <a:t>Право ребёнка на защиту закона от незаконного вмешательства и посягательства на его честь и репутацию (Конвенция ст.16, п.1. 2)</a:t>
            </a:r>
          </a:p>
        </p:txBody>
      </p:sp>
      <p:sp>
        <p:nvSpPr>
          <p:cNvPr id="11274" name="Прямоугольник 3"/>
          <p:cNvSpPr>
            <a:spLocks noChangeArrowheads="1"/>
          </p:cNvSpPr>
          <p:nvPr/>
        </p:nvSpPr>
        <p:spPr bwMode="auto">
          <a:xfrm>
            <a:off x="2974975" y="1870075"/>
            <a:ext cx="265588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i="1">
                <a:solidFill>
                  <a:srgbClr val="3519AB"/>
                </a:solidFill>
              </a:rPr>
              <a:t>Право ребёнка на защиту от любых форм эксплуатации, наносящих ущерб любому аспекту благосостояния ребёнка </a:t>
            </a:r>
          </a:p>
          <a:p>
            <a:r>
              <a:rPr lang="ru-RU" altLang="ru-RU" sz="2000" b="1" i="1">
                <a:solidFill>
                  <a:srgbClr val="3519AB"/>
                </a:solidFill>
              </a:rPr>
              <a:t>(Конвенция ст.34; ст.36)</a:t>
            </a:r>
          </a:p>
        </p:txBody>
      </p:sp>
    </p:spTree>
    <p:extLst>
      <p:ext uri="{BB962C8B-B14F-4D97-AF65-F5344CB8AC3E}">
        <p14:creationId xmlns:p14="http://schemas.microsoft.com/office/powerpoint/2010/main" val="2737478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19</TotalTime>
  <Words>827</Words>
  <Application>Microsoft Office PowerPoint</Application>
  <PresentationFormat>Экран (4:3)</PresentationFormat>
  <Paragraphs>141</Paragraphs>
  <Slides>16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Твердый переплет</vt:lpstr>
      <vt:lpstr>Презентация PowerPoint</vt:lpstr>
      <vt:lpstr>Презентация PowerPoint</vt:lpstr>
      <vt:lpstr>Презентация PowerPoint</vt:lpstr>
      <vt:lpstr>1 тур.  Блиц - опрос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 тур.   Составить синквейн</vt:lpstr>
      <vt:lpstr>Право и права: столкновение прав равных</vt:lpstr>
      <vt:lpstr>Право и права: столкновение прав неравных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Шелашникова</dc:creator>
  <cp:lastModifiedBy>Шелашникова</cp:lastModifiedBy>
  <cp:revision>2</cp:revision>
  <dcterms:created xsi:type="dcterms:W3CDTF">2018-05-02T07:24:42Z</dcterms:created>
  <dcterms:modified xsi:type="dcterms:W3CDTF">2018-05-02T07:44:25Z</dcterms:modified>
</cp:coreProperties>
</file>