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9" r:id="rId10"/>
    <p:sldId id="270" r:id="rId11"/>
    <p:sldId id="271" r:id="rId12"/>
    <p:sldId id="272" r:id="rId13"/>
    <p:sldId id="284" r:id="rId14"/>
    <p:sldId id="274" r:id="rId15"/>
    <p:sldId id="276" r:id="rId16"/>
    <p:sldId id="285" r:id="rId17"/>
    <p:sldId id="286" r:id="rId18"/>
    <p:sldId id="288" r:id="rId19"/>
    <p:sldId id="290" r:id="rId20"/>
    <p:sldId id="29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snapVertSplitter="1" vertBarState="minimized" horzBarState="maximized">
    <p:restoredLeft sz="15588" autoAdjust="0"/>
    <p:restoredTop sz="94718" autoAdjust="0"/>
  </p:normalViewPr>
  <p:slideViewPr>
    <p:cSldViewPr>
      <p:cViewPr varScale="1">
        <p:scale>
          <a:sx n="73" d="100"/>
          <a:sy n="73" d="100"/>
        </p:scale>
        <p:origin x="-17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AAE4CE1-44B6-4CBD-B782-E72702FCC934}" type="datetimeFigureOut">
              <a:rPr lang="ru-RU"/>
              <a:pPr>
                <a:defRPr/>
              </a:pPr>
              <a:t>15.05.2018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E251014-6C5D-4C8F-A99E-30AB731157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4E362-2597-4492-93A6-2397454E4D1D}" type="datetimeFigureOut">
              <a:rPr lang="ru-RU"/>
              <a:pPr>
                <a:defRPr/>
              </a:pPr>
              <a:t>15.05.2018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61F8F-F22C-4D36-86B2-FDD9D142DC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8D9AE-20B8-41FF-8F08-541123BA40B9}" type="datetimeFigureOut">
              <a:rPr lang="ru-RU"/>
              <a:pPr>
                <a:defRPr/>
              </a:pPr>
              <a:t>15.05.2018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63774-C0B2-4F47-B989-67A7322E90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4157D-57A6-4E77-8370-66A41019A5CB}" type="datetimeFigureOut">
              <a:rPr lang="ru-RU"/>
              <a:pPr>
                <a:defRPr/>
              </a:pPr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5A612-B84B-47F4-87FD-606E4FAE36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22C3B-6939-4ECD-8BF4-3CD77A131AD1}" type="datetimeFigureOut">
              <a:rPr lang="ru-RU"/>
              <a:pPr>
                <a:defRPr/>
              </a:pPr>
              <a:t>15.05.2018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06681-5165-4C72-B0B7-28B20961C7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3679A-F6C1-4BFC-B2AC-F9F71CFE3BBD}" type="datetimeFigureOut">
              <a:rPr lang="ru-RU"/>
              <a:pPr>
                <a:defRPr/>
              </a:pPr>
              <a:t>15.05.2018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B9294-7E89-471A-BBD9-AA7F738F66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461EC-4860-49CB-AD74-CD8388BBB346}" type="datetimeFigureOut">
              <a:rPr lang="ru-RU"/>
              <a:pPr>
                <a:defRPr/>
              </a:pPr>
              <a:t>15.05.2018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DE1E6-105A-41EA-B74D-C728D51DEE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8A184-2A3D-41A7-A8C0-B87F0AD30CBE}" type="datetimeFigureOut">
              <a:rPr lang="ru-RU"/>
              <a:pPr>
                <a:defRPr/>
              </a:pPr>
              <a:t>15.05.2018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EAFDD-9314-43ED-926A-16FE456AED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6EEBA-8140-46C6-8085-5962A0BA3325}" type="datetimeFigureOut">
              <a:rPr lang="ru-RU"/>
              <a:pPr>
                <a:defRPr/>
              </a:pPr>
              <a:t>15.05.2018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37815-2F64-4FE6-927F-2B1C134F62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F8E65-419C-4105-9A39-09A559DCCA77}" type="datetimeFigureOut">
              <a:rPr lang="ru-RU"/>
              <a:pPr>
                <a:defRPr/>
              </a:pPr>
              <a:t>15.05.2018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35460-EF36-4F8C-89F7-4865F95A0C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75336-0EB7-4DE0-BD1B-8E66F8ED1F4E}" type="datetimeFigureOut">
              <a:rPr lang="ru-RU"/>
              <a:pPr>
                <a:defRPr/>
              </a:pPr>
              <a:t>15.05.2018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E5282-5326-4816-9511-B99806F5C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9117D-2941-4E80-8590-A40427580E16}" type="datetimeFigureOut">
              <a:rPr lang="ru-RU"/>
              <a:pPr>
                <a:defRPr/>
              </a:pPr>
              <a:t>15.05.2018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75377-3F34-4D40-9BF3-263675DBBE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A61150-0E92-49DC-B340-6840B5C9A7FE}" type="datetimeFigureOut">
              <a:rPr lang="ru-RU"/>
              <a:pPr>
                <a:defRPr/>
              </a:pPr>
              <a:t>15.05.2018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1581B8-7980-4E0C-98EF-047DBAC62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 descr="353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57188"/>
            <a:ext cx="8020050" cy="628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3" y="642938"/>
            <a:ext cx="8458200" cy="914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800" dirty="0" smtClean="0">
                <a:solidFill>
                  <a:schemeClr val="tx1"/>
                </a:solidFill>
              </a:rPr>
              <a:t>Первая медицинская помощь</a:t>
            </a:r>
            <a:endParaRPr lang="ru-RU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Помощь при обмороке: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875212"/>
          </a:xfrm>
        </p:spPr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Если есть возможность, </a:t>
            </a:r>
            <a:r>
              <a:rPr lang="ru-RU" b="1" dirty="0" smtClean="0"/>
              <a:t>уложите</a:t>
            </a:r>
            <a:r>
              <a:rPr lang="ru-RU" dirty="0" smtClean="0"/>
              <a:t> больного </a:t>
            </a:r>
            <a:r>
              <a:rPr lang="ru-RU" b="1" dirty="0" smtClean="0"/>
              <a:t>на спину</a:t>
            </a:r>
            <a:r>
              <a:rPr lang="ru-RU" dirty="0" smtClean="0"/>
              <a:t>, приподняв его ноги. Если положить больного невозможно (на улице, в транспорте), </a:t>
            </a:r>
            <a:r>
              <a:rPr lang="ru-RU" b="1" dirty="0" smtClean="0"/>
              <a:t>усадите его и попросите опустить голову ниже колен </a:t>
            </a:r>
            <a:r>
              <a:rPr lang="ru-RU" dirty="0" smtClean="0"/>
              <a:t>или до уровня колен. Все стесняющие части </a:t>
            </a:r>
            <a:r>
              <a:rPr lang="ru-RU" b="1" dirty="0" smtClean="0"/>
              <a:t>одежды</a:t>
            </a:r>
            <a:r>
              <a:rPr lang="ru-RU" dirty="0" smtClean="0"/>
              <a:t> надо </a:t>
            </a:r>
            <a:r>
              <a:rPr lang="ru-RU" b="1" dirty="0" smtClean="0"/>
              <a:t>расстегнуть и обеспечить приток свежего воздуха</a:t>
            </a:r>
            <a:r>
              <a:rPr lang="ru-RU" dirty="0" smtClean="0"/>
              <a:t>. Разотрите или опрыскайте холодной водой кожу лица, шеи. Поднесите к носу больного ватку с нашатырным спиртом, потрите ей виски.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Часто бывает так, что после обморока человек смущается вниманием большого количества людей и отказывается от дальнейшей помощи. Вам следует настоять на том, чтобы больной не остался без сопровождения в ближайшее время, потому что обморок может повториться.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Ожоги.</a:t>
            </a:r>
            <a:endParaRPr lang="ru-RU" sz="2800" dirty="0"/>
          </a:p>
        </p:txBody>
      </p:sp>
      <p:sp>
        <p:nvSpPr>
          <p:cNvPr id="24578" name="Содержимое 4"/>
          <p:cNvSpPr>
            <a:spLocks noGrp="1"/>
          </p:cNvSpPr>
          <p:nvPr>
            <p:ph sz="half" idx="1"/>
          </p:nvPr>
        </p:nvSpPr>
        <p:spPr>
          <a:xfrm>
            <a:off x="304800" y="1285875"/>
            <a:ext cx="4267200" cy="5038725"/>
          </a:xfrm>
        </p:spPr>
        <p:txBody>
          <a:bodyPr/>
          <a:lstStyle/>
          <a:p>
            <a:r>
              <a:rPr lang="ru-RU" sz="1600" dirty="0" smtClean="0"/>
              <a:t>Виды ожогов: в зависимости от повреждающего фактора разделяют на </a:t>
            </a:r>
            <a:r>
              <a:rPr lang="ru-RU" sz="1600" b="1" dirty="0" smtClean="0"/>
              <a:t>термические</a:t>
            </a:r>
            <a:r>
              <a:rPr lang="ru-RU" sz="1600" dirty="0" smtClean="0"/>
              <a:t> (горячей жидкостью, пламенем, раскаленным металлом), </a:t>
            </a:r>
            <a:r>
              <a:rPr lang="ru-RU" sz="1600" b="1" dirty="0" smtClean="0"/>
              <a:t>электрические и химические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По глубине поражения выделяют 4 степени. Площадь ожогов ориентировочно определяется с помощью правила девяток и правила ладоней. Площадь ладони взрослого человека составляет около1 % площади тела. По правилу девяток крупные части тела составляют 9 или 18 % площади поверхности тела. Например, поверхность головы и шеи, поверхность руки составляют по 9 %, поверхность ноги, передняя поверхность туловища - по 18 %. Ожоги считаются тяжелыми, если общая поверхность повреждений составляет более 10 %.</a:t>
            </a:r>
          </a:p>
        </p:txBody>
      </p:sp>
      <p:pic>
        <p:nvPicPr>
          <p:cNvPr id="24579" name="Содержимое 6" descr="pmp_024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1785938"/>
            <a:ext cx="4343400" cy="454501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2844" y="214290"/>
            <a:ext cx="8458200" cy="5207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Помощь при ожогах:</a:t>
            </a:r>
            <a:endParaRPr lang="ru-RU" dirty="0"/>
          </a:p>
        </p:txBody>
      </p:sp>
      <p:sp>
        <p:nvSpPr>
          <p:cNvPr id="25602" name="Текст 6"/>
          <p:cNvSpPr>
            <a:spLocks noGrp="1"/>
          </p:cNvSpPr>
          <p:nvPr>
            <p:ph type="body" idx="2"/>
          </p:nvPr>
        </p:nvSpPr>
        <p:spPr>
          <a:xfrm>
            <a:off x="457200" y="5000625"/>
            <a:ext cx="3543300" cy="409575"/>
          </a:xfrm>
        </p:spPr>
        <p:txBody>
          <a:bodyPr/>
          <a:lstStyle/>
          <a:p>
            <a:r>
              <a:rPr lang="ru-RU" smtClean="0"/>
              <a:t>Рис. помощь при хим.ожогах.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429125" y="714375"/>
            <a:ext cx="4568825" cy="5981700"/>
          </a:xfrm>
        </p:spPr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Первый Ваш шаг должен быть направлен на </a:t>
            </a:r>
            <a:r>
              <a:rPr lang="ru-RU" b="1" dirty="0" smtClean="0"/>
              <a:t>прекращение повреждающего действия термического агента</a:t>
            </a:r>
            <a:r>
              <a:rPr lang="ru-RU" dirty="0" smtClean="0"/>
              <a:t>. Горящую одежду надо либо сорвать, либо накинуть на нее одеяло. Затем Вы должны срезать (не снимать!) одежду и сбросить ее. Для быстрого охлаждения кожи при термических ожогах лучше всего </a:t>
            </a:r>
            <a:r>
              <a:rPr lang="ru-RU" b="1" dirty="0" smtClean="0"/>
              <a:t>обливать</a:t>
            </a:r>
            <a:r>
              <a:rPr lang="ru-RU" dirty="0" smtClean="0"/>
              <a:t> ее </a:t>
            </a:r>
            <a:r>
              <a:rPr lang="ru-RU" b="1" dirty="0" smtClean="0"/>
              <a:t>холодной водой</a:t>
            </a:r>
            <a:r>
              <a:rPr lang="ru-RU" dirty="0" smtClean="0"/>
              <a:t>. На ожоговые раны наложите сухие стерильные повязки и срочно госпитализируйте пациента.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25604" name="Содержимое 4" descr="помощь при химических ожогах.gif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357313"/>
            <a:ext cx="4343400" cy="344487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Помощь при переломах: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/>
              <a:t>При закрытых переломах</a:t>
            </a:r>
            <a:r>
              <a:rPr lang="ru-RU" dirty="0" smtClean="0"/>
              <a:t>, точно также как и при вывихах, необходимо </a:t>
            </a:r>
            <a:r>
              <a:rPr lang="ru-RU" b="1" dirty="0" smtClean="0"/>
              <a:t>обеспечить иммобилизацию конечности и покой</a:t>
            </a:r>
            <a:r>
              <a:rPr lang="ru-RU" dirty="0" smtClean="0"/>
              <a:t>. Использовать вспомогательные приспособления. При переломах костей бедра и плеча шины накладывают, захватывая три сустава (голеностопный, коленный, бедренный и лучезапястный, локтевой и плечевой). В остальных случаях фиксируют два сустава - выше и ниже места перелома. </a:t>
            </a:r>
            <a:r>
              <a:rPr lang="ru-RU" b="1" dirty="0" smtClean="0"/>
              <a:t>Ни в коем случае не надо пытаться сопоставить отломки костей</a:t>
            </a:r>
            <a:r>
              <a:rPr lang="ru-RU" dirty="0" smtClean="0"/>
              <a:t> - этим Вы можете вызвать кровотечение.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/>
              <a:t>При открытых переломах </a:t>
            </a:r>
            <a:r>
              <a:rPr lang="ru-RU" dirty="0" smtClean="0"/>
              <a:t>перед Вами будут стоять </a:t>
            </a:r>
            <a:r>
              <a:rPr lang="ru-RU" b="1" dirty="0" smtClean="0"/>
              <a:t>две задачи</a:t>
            </a:r>
            <a:r>
              <a:rPr lang="ru-RU" dirty="0" smtClean="0"/>
              <a:t>: </a:t>
            </a:r>
            <a:r>
              <a:rPr lang="ru-RU" b="1" dirty="0" smtClean="0"/>
              <a:t>остановить кровотечение и произвести иммобилизацию конечности. </a:t>
            </a:r>
            <a:r>
              <a:rPr lang="ru-RU" dirty="0" smtClean="0"/>
              <a:t>Если Вы видите, что кровь изливается пульсирующей струей (артериальное кровотечение), выше места кровотечения следует наложить жгут. После остановки кровотечения на область раны наложите асептическую (стерильную) повязку и произведите иммобилизацию. Если кровь изливается равномерной струей, наложите давящую асептическую повязку и произведите иммобилизацию.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Помощь при отморожении: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Надо согреть отмороженную область. Конкретные способы зависят от обстановки. Пострадавшего доставьте в помещение. Если у Вас есть возможность, то </a:t>
            </a:r>
            <a:r>
              <a:rPr lang="ru-RU" b="1" dirty="0" smtClean="0"/>
              <a:t>отогрейте</a:t>
            </a:r>
            <a:r>
              <a:rPr lang="ru-RU" dirty="0" smtClean="0"/>
              <a:t> отмороженную область </a:t>
            </a:r>
            <a:r>
              <a:rPr lang="ru-RU" b="1" dirty="0" smtClean="0"/>
              <a:t>в ванне с водой, температуру которой постепенно повышайте от 36 до 40 °С в течение 15 мин.</a:t>
            </a:r>
            <a:r>
              <a:rPr lang="ru-RU" dirty="0" smtClean="0"/>
              <a:t> Одновременно массируйте конечность от периферии к центру. Через 30 мин кожу насухо вытрите и </a:t>
            </a:r>
            <a:r>
              <a:rPr lang="ru-RU" b="1" dirty="0" smtClean="0"/>
              <a:t>обработайте спиртом, наложите сухие стерильные повязки </a:t>
            </a:r>
            <a:r>
              <a:rPr lang="ru-RU" dirty="0" smtClean="0"/>
              <a:t>с толстым слоем ваты снаружи.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При отморожении лица и ушных раковин разотрите их чистой рукой или мягкой тканью до порозовения, обработайте спиртом и вазелиновым маслом. Нельзя для растирания пользоваться снегом. Он вызовет повреждение поверхностного слоя кожи. Необходимо согреть пациента, напоив его </a:t>
            </a:r>
            <a:r>
              <a:rPr lang="ru-RU" b="1" dirty="0" smtClean="0"/>
              <a:t>горячим чаем </a:t>
            </a:r>
            <a:r>
              <a:rPr lang="ru-RU" dirty="0" smtClean="0"/>
              <a:t>и укутав одеялом. Если отморожение сопровождается появлением пузырей и некрозом, обязательно госпитализируйте пациента.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Помощь при поражении электрическим током:</a:t>
            </a:r>
            <a:br>
              <a:rPr lang="ru-RU" dirty="0" smtClean="0"/>
            </a:b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28674" name="Содержимое 2"/>
          <p:cNvSpPr>
            <a:spLocks noGrp="1"/>
          </p:cNvSpPr>
          <p:nvPr>
            <p:ph sz="half" idx="1"/>
          </p:nvPr>
        </p:nvSpPr>
        <p:spPr>
          <a:xfrm>
            <a:off x="285750" y="1285875"/>
            <a:ext cx="4838700" cy="5257800"/>
          </a:xfrm>
        </p:spPr>
        <p:txBody>
          <a:bodyPr/>
          <a:lstStyle/>
          <a:p>
            <a:r>
              <a:rPr lang="ru-RU" sz="1600" dirty="0" smtClean="0"/>
              <a:t>. </a:t>
            </a:r>
            <a:r>
              <a:rPr lang="ru-RU" sz="1600" dirty="0" smtClean="0"/>
              <a:t>Освободите пострадавшего от источника тока - </a:t>
            </a:r>
            <a:r>
              <a:rPr lang="ru-RU" sz="1600" b="1" dirty="0" smtClean="0"/>
              <a:t>оттолкните от пострадавшего электрический провод с помощью деревянной сухой палки </a:t>
            </a:r>
            <a:r>
              <a:rPr lang="ru-RU" sz="1600" dirty="0" smtClean="0"/>
              <a:t>(ручка швабры, скалка), резинового коврика или других изолирующих материалов. Помните о мерах собственной безопасности! </a:t>
            </a:r>
          </a:p>
          <a:p>
            <a:r>
              <a:rPr lang="ru-RU" sz="1600" dirty="0" smtClean="0"/>
              <a:t>Если сердцебиение сохранено, а дыхание отсутствует - начинайте искусственную вентиляцию легких (рот в рот или рот в нос). При отсутствии сердцебиения - начинайте непрямой массаж сердца в сочетании с искусственной вентиляцией легких (2 вдоха на 15 толчков). Как правило, запустить сердце можно, нанеся сильный удар в середину грудины и продолжив наружный массаж сердца. </a:t>
            </a:r>
            <a:r>
              <a:rPr lang="ru-RU" sz="1600" b="1" dirty="0" smtClean="0"/>
              <a:t>Показателем правильного массажа сердца будут пульсовые толчки на сонной артерии,</a:t>
            </a:r>
            <a:r>
              <a:rPr lang="ru-RU" sz="1600" dirty="0" smtClean="0"/>
              <a:t> сужение зрачков и появление </a:t>
            </a:r>
            <a:r>
              <a:rPr lang="ru-RU" sz="1600" b="1" dirty="0" smtClean="0"/>
              <a:t>самостоятельного дыхания</a:t>
            </a:r>
            <a:r>
              <a:rPr lang="ru-RU" sz="1600" dirty="0" smtClean="0"/>
              <a:t> </a:t>
            </a:r>
            <a:endParaRPr lang="ru-RU" sz="1600" dirty="0" smtClean="0"/>
          </a:p>
        </p:txBody>
      </p:sp>
      <p:pic>
        <p:nvPicPr>
          <p:cNvPr id="28675" name="Содержимое 4" descr="22.jpe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857875" y="1143000"/>
            <a:ext cx="2571750" cy="3070225"/>
          </a:xfrm>
        </p:spPr>
      </p:pic>
      <p:pic>
        <p:nvPicPr>
          <p:cNvPr id="28676" name="Рисунок 5" descr="33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4429125"/>
            <a:ext cx="264318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Солнечный удар.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28688" y="1357313"/>
            <a:ext cx="7072336" cy="5110162"/>
          </a:xfrm>
        </p:spPr>
        <p:txBody>
          <a:bodyPr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Солнечный удар - перегревание </a:t>
            </a:r>
            <a:r>
              <a:rPr lang="ru-RU" dirty="0" smtClean="0"/>
              <a:t>в результате длительного пребывания на солнце и прямого воздействия солнечных лучей на голову.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Признаки</a:t>
            </a:r>
            <a:r>
              <a:rPr lang="ru-RU" dirty="0" smtClean="0"/>
              <a:t> солнечного удара: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Повышение температуры тела.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Покраснение кожного покрова.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Усиление потоотделения.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Учащение пульса и дыхания.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Головная боль, слабость.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Шум в ушах.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Тошнота, рвота.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потеря сознания, судороги.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Нередко ожоги кожи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29699" name="Содержимое 4" descr="i88.jpe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72125" y="2428875"/>
            <a:ext cx="2466975" cy="375285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Помощь при солнечном ударе: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50" y="1285875"/>
            <a:ext cx="5553075" cy="5429250"/>
          </a:xfrm>
        </p:spPr>
        <p:txBody>
          <a:bodyPr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Пострадавшего следует немедленно </a:t>
            </a:r>
            <a:r>
              <a:rPr lang="ru-RU" b="1" dirty="0" smtClean="0"/>
              <a:t>уложить с приподнятым головным концом </a:t>
            </a:r>
            <a:r>
              <a:rPr lang="ru-RU" dirty="0" smtClean="0"/>
              <a:t>в тенистом месте или </a:t>
            </a:r>
            <a:r>
              <a:rPr lang="ru-RU" b="1" dirty="0" smtClean="0"/>
              <a:t>прохладном помещении.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С пострадавшего нужно </a:t>
            </a:r>
            <a:r>
              <a:rPr lang="ru-RU" b="1" dirty="0" smtClean="0"/>
              <a:t>снять одежду</a:t>
            </a:r>
            <a:r>
              <a:rPr lang="ru-RU" dirty="0" smtClean="0"/>
              <a:t>, уложить и </a:t>
            </a:r>
            <a:r>
              <a:rPr lang="ru-RU" b="1" dirty="0" smtClean="0"/>
              <a:t>обернуть во влажные простыни</a:t>
            </a:r>
            <a:r>
              <a:rPr lang="ru-RU" dirty="0" smtClean="0"/>
              <a:t> или полотенца.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/>
              <a:t>На голову </a:t>
            </a:r>
            <a:r>
              <a:rPr lang="ru-RU" dirty="0" smtClean="0"/>
              <a:t>пострадавшего положить пузырь со льдом или с холодной водой, или </a:t>
            </a:r>
            <a:r>
              <a:rPr lang="ru-RU" b="1" dirty="0" smtClean="0"/>
              <a:t>холодный компресс.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При перегревании важно </a:t>
            </a:r>
            <a:r>
              <a:rPr lang="ru-RU" b="1" dirty="0" smtClean="0"/>
              <a:t>в первую очередь охлаждать голову</a:t>
            </a:r>
            <a:r>
              <a:rPr lang="ru-RU" dirty="0" smtClean="0"/>
              <a:t>, так как в этом случае особенно страдает центральная нервная система.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/>
              <a:t>Нельзя пострадавшего погружать в холодную воду,</a:t>
            </a:r>
            <a:r>
              <a:rPr lang="ru-RU" dirty="0" smtClean="0"/>
              <a:t> так как возможна рефлекторная остановка сердца.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/>
              <a:t>Охлаждение следует проводить постепенно</a:t>
            </a:r>
            <a:r>
              <a:rPr lang="ru-RU" dirty="0" smtClean="0"/>
              <a:t>, избегая большой разницы температур.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Давать пострадавшему обильное </a:t>
            </a:r>
            <a:r>
              <a:rPr lang="ru-RU" b="1" dirty="0" smtClean="0"/>
              <a:t>холодное питье </a:t>
            </a:r>
            <a:r>
              <a:rPr lang="ru-RU" dirty="0" smtClean="0"/>
              <a:t>(вода, чай, кофе, сок).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/>
              <a:t>При наличие ожогов </a:t>
            </a:r>
            <a:r>
              <a:rPr lang="ru-RU" dirty="0" smtClean="0"/>
              <a:t>необходимо пораженную кожу </a:t>
            </a:r>
            <a:r>
              <a:rPr lang="ru-RU" b="1" dirty="0" smtClean="0"/>
              <a:t>смазать вазелином</a:t>
            </a:r>
            <a:r>
              <a:rPr lang="ru-RU" dirty="0" smtClean="0"/>
              <a:t>, пузыри не вскрывать, наложить сухую стерильную повязку и обратиться в лечебное учреждение.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30723" name="Содержимое 4" descr="77i.jpe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929313" y="1571625"/>
            <a:ext cx="2824162" cy="2127250"/>
          </a:xfrm>
        </p:spPr>
      </p:pic>
      <p:pic>
        <p:nvPicPr>
          <p:cNvPr id="30724" name="Рисунок 5" descr="667i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4214813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Содержимое 4" descr="image_2780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59875" cy="6858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Помощь при утоплении:</a:t>
            </a:r>
            <a:endParaRPr lang="ru-RU" sz="2800" dirty="0"/>
          </a:p>
        </p:txBody>
      </p:sp>
      <p:pic>
        <p:nvPicPr>
          <p:cNvPr id="31746" name="Содержимое 4" descr="52omz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57290" y="1357298"/>
            <a:ext cx="3429000" cy="2368550"/>
          </a:xfrm>
        </p:spPr>
      </p:pic>
      <p:pic>
        <p:nvPicPr>
          <p:cNvPr id="31747" name="Содержимое 5" descr="53omz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57818" y="3500438"/>
            <a:ext cx="3557587" cy="2457450"/>
          </a:xfrm>
        </p:spPr>
      </p:pic>
      <p:pic>
        <p:nvPicPr>
          <p:cNvPr id="31748" name="Рисунок 6" descr="54omz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313" y="4143375"/>
            <a:ext cx="357187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dirty="0" smtClean="0"/>
              <a:t>Первая медицинская помощь при: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4937125"/>
          </a:xfrm>
        </p:spPr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Отравлениях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Кровотечениях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Обмороке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Ожогах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Отморожениях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Электротравмах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Судорогах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Внезапной смерти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Вывихах и переломах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Солнечном ударе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Тепловом ударе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Утоплениях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organy-organiz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500042"/>
            <a:ext cx="6000792" cy="60722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Первая помощь при отравлениях:</a:t>
            </a:r>
            <a:endParaRPr lang="ru-RU" sz="2800" dirty="0"/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214313" y="1554163"/>
            <a:ext cx="8777287" cy="5018087"/>
          </a:xfrm>
        </p:spPr>
        <p:txBody>
          <a:bodyPr/>
          <a:lstStyle/>
          <a:p>
            <a:r>
              <a:rPr lang="ru-RU" sz="2000" b="1" dirty="0" smtClean="0"/>
              <a:t>Промывание желудка</a:t>
            </a:r>
            <a:r>
              <a:rPr lang="ru-RU" sz="2000" dirty="0" smtClean="0"/>
              <a:t>. Независимо от природы химического или токсического вещества, его количества и времени попадания в организм, помощь следует начать с промывания желудка большим количеством (3-4 л) воды комнатной температуры до чистых промывных вод. Для этого Вы должны </a:t>
            </a:r>
            <a:r>
              <a:rPr lang="ru-RU" sz="2000" b="1" dirty="0" smtClean="0"/>
              <a:t>попросить пациента выпить </a:t>
            </a:r>
            <a:r>
              <a:rPr lang="ru-RU" sz="2000" dirty="0" smtClean="0"/>
              <a:t>за один прием как можно больше </a:t>
            </a:r>
            <a:r>
              <a:rPr lang="ru-RU" sz="2000" b="1" dirty="0" smtClean="0"/>
              <a:t>тепловатой, чуть подсоленной воды и вызвать рвоту</a:t>
            </a:r>
            <a:r>
              <a:rPr lang="ru-RU" sz="2000" dirty="0" smtClean="0"/>
              <a:t>, нажимая пальцами на корень языка. Такую манипуляция Вы должны повторить 2 - 3 раза, после чего дать пациенту 2 - 3 столовые ложки размятого активированного угля и слабительное. Если Вы знаете, что Ваш пациент отравился кислотой, ни в коем случае не надо пытаться нейтрализовать действие этих веществ щелочью (например, раствором соды) и наоборот. Бурно выделяющиеся газы могут вызвать разрыв в стенке желудка и содержимое изольется в брюшную полость.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Кровотечения.</a:t>
            </a:r>
            <a:endParaRPr lang="ru-RU" sz="2800" dirty="0"/>
          </a:p>
        </p:txBody>
      </p:sp>
      <p:pic>
        <p:nvPicPr>
          <p:cNvPr id="17410" name="Содержимое 3" descr="med_gallery_2331_2404_18354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8300" y="2071688"/>
            <a:ext cx="4400550" cy="3513137"/>
          </a:xfrm>
        </p:spPr>
      </p:pic>
      <p:sp>
        <p:nvSpPr>
          <p:cNvPr id="17411" name="Содержимое 4"/>
          <p:cNvSpPr>
            <a:spLocks noGrp="1"/>
          </p:cNvSpPr>
          <p:nvPr>
            <p:ph sz="half" idx="2"/>
          </p:nvPr>
        </p:nvSpPr>
        <p:spPr>
          <a:xfrm>
            <a:off x="4800600" y="2500313"/>
            <a:ext cx="4343400" cy="3114675"/>
          </a:xfrm>
        </p:spPr>
        <p:txBody>
          <a:bodyPr/>
          <a:lstStyle/>
          <a:p>
            <a:r>
              <a:rPr lang="ru-RU" smtClean="0"/>
              <a:t>Артериальное</a:t>
            </a:r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r>
              <a:rPr lang="ru-RU" smtClean="0"/>
              <a:t>венозное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Признаки артериального кровотечения: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18434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571612"/>
            <a:ext cx="4191000" cy="4724400"/>
          </a:xfrm>
        </p:spPr>
        <p:txBody>
          <a:bodyPr/>
          <a:lstStyle/>
          <a:p>
            <a:r>
              <a:rPr lang="ru-RU" sz="2000" dirty="0" smtClean="0"/>
              <a:t>При повреждении артерии кровь имеет </a:t>
            </a:r>
            <a:r>
              <a:rPr lang="ru-RU" sz="2000" b="1" dirty="0" smtClean="0"/>
              <a:t>ярко-алый цвет </a:t>
            </a:r>
            <a:r>
              <a:rPr lang="ru-RU" sz="2000" dirty="0" smtClean="0"/>
              <a:t>и </a:t>
            </a:r>
            <a:r>
              <a:rPr lang="ru-RU" sz="2000" b="1" dirty="0" smtClean="0"/>
              <a:t>фонтанирует</a:t>
            </a:r>
            <a:r>
              <a:rPr lang="ru-RU" sz="2000" dirty="0" smtClean="0"/>
              <a:t> из раны. Учитывая, что артериальная кровь поступает от сердца к периферии, кровотечение можно остановить, пережимая поврежденный сосуд выше места повреждения. </a:t>
            </a:r>
            <a:r>
              <a:rPr lang="ru-RU" sz="2000" b="1" dirty="0" smtClean="0"/>
              <a:t>Пережать артерию</a:t>
            </a:r>
            <a:r>
              <a:rPr lang="ru-RU" sz="2000" dirty="0" smtClean="0"/>
              <a:t> можно, лишь прижав ее к кости. </a:t>
            </a:r>
          </a:p>
          <a:p>
            <a:endParaRPr lang="ru-RU" sz="2000" dirty="0" smtClean="0"/>
          </a:p>
        </p:txBody>
      </p:sp>
      <p:pic>
        <p:nvPicPr>
          <p:cNvPr id="18435" name="Содержимое 4" descr="134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22838" y="1214438"/>
            <a:ext cx="4010025" cy="521493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58200" cy="5207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Помощь при артериальных кровотечениях: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357188" y="5929313"/>
            <a:ext cx="4829175" cy="552450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Жгут может быть наложен не больше, чем на 2 ч летом и на 1 ч зимой, поэтому под жгут необходимо вложить записку, где будет указано время наложения жгута.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868" y="714356"/>
            <a:ext cx="5340350" cy="4800600"/>
          </a:xfrm>
        </p:spPr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600" b="1" dirty="0" smtClean="0"/>
              <a:t>Пальцевое прижатие</a:t>
            </a:r>
            <a:r>
              <a:rPr lang="ru-RU" sz="2600" dirty="0" smtClean="0"/>
              <a:t>. Для экстренной остановки кровотечения необходимо прижать артерию к кости пальцами либо, если это бедренная артерия, - кулаком. Однако долго удерживать пальцы с таким усилием Вам не удастся, поэтому пока Вы удерживаете артерию пальцами, кому-то надо срочно найти резиновый артериальный жгут, марлевые салфетки и вату.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600" b="1" dirty="0" smtClean="0"/>
              <a:t>Наложение артериального жгута</a:t>
            </a:r>
            <a:r>
              <a:rPr lang="ru-RU" sz="2600" dirty="0" smtClean="0"/>
              <a:t>. На месте пальцевого прижатия необходимо наложить несколько туров артериального жгута, подложив под него марлевые салфетки и вату. О правильном наложении жгута свидетельствует прекращение кровотечения из раны (после первого же тура затянутого жгута) и отсутствие пульсации ниже места наложения жгута. Слабо наложенный жгут только усилит кровотечение.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19460" name="Содержимое 4" descr="12.jpe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00034" y="1428736"/>
            <a:ext cx="3165475" cy="41275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Содержимое 4" descr="8i.jpe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72125" y="4357688"/>
            <a:ext cx="3281363" cy="221773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Признаки венозного кровотечения: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20483" name="Содержимое 2"/>
          <p:cNvSpPr>
            <a:spLocks noGrp="1"/>
          </p:cNvSpPr>
          <p:nvPr>
            <p:ph sz="half" idx="1"/>
          </p:nvPr>
        </p:nvSpPr>
        <p:spPr>
          <a:xfrm>
            <a:off x="0" y="1142984"/>
            <a:ext cx="8196262" cy="47244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000" dirty="0" smtClean="0"/>
              <a:t>Если </a:t>
            </a:r>
            <a:r>
              <a:rPr lang="ru-RU" sz="2000" b="1" dirty="0" smtClean="0"/>
              <a:t>кровь темно-красного цвета </a:t>
            </a:r>
            <a:r>
              <a:rPr lang="ru-RU" sz="2000" dirty="0" smtClean="0"/>
              <a:t>и поступает из раны </a:t>
            </a:r>
            <a:r>
              <a:rPr lang="ru-RU" sz="2000" b="1" dirty="0" smtClean="0"/>
              <a:t>медленной</a:t>
            </a:r>
            <a:r>
              <a:rPr lang="ru-RU" sz="2000" dirty="0" smtClean="0"/>
              <a:t> либо слабо пульсирующей в такт дыханию </a:t>
            </a:r>
            <a:r>
              <a:rPr lang="ru-RU" sz="2000" b="1" dirty="0" smtClean="0"/>
              <a:t>струей</a:t>
            </a:r>
            <a:r>
              <a:rPr lang="ru-RU" sz="2000" dirty="0" smtClean="0"/>
              <a:t>, у Вашего пациента венозное кровотечение, которое представляет опасность для жизни больного как вследствие быстрой кровопотери, так и возможности воздушной эмболии.</a:t>
            </a:r>
          </a:p>
          <a:p>
            <a:r>
              <a:rPr lang="ru-RU" sz="2000" dirty="0" smtClean="0"/>
              <a:t>Венозное кровотечение возможно при разрыве кровеносных сосудов в слизистой оболочке носа или варикозных вен нижних конечностей. Носовые кровотечения, обусловленные принятием аспирина, повышением артериального давления, могут не прекращаться длительное время и требуют госпитализации больного</a:t>
            </a:r>
            <a:r>
              <a:rPr lang="ru-RU" sz="2000" b="1" dirty="0" smtClean="0"/>
              <a:t>. Первая помощь </a:t>
            </a:r>
            <a:r>
              <a:rPr lang="ru-RU" sz="2000" dirty="0" smtClean="0"/>
              <a:t>при любых венозных кровотечениях предусматривает </a:t>
            </a:r>
            <a:r>
              <a:rPr lang="ru-RU" sz="2000" b="1" dirty="0" smtClean="0"/>
              <a:t>наложение давящей повязки</a:t>
            </a:r>
            <a:r>
              <a:rPr lang="ru-RU" sz="2000" dirty="0" smtClean="0"/>
              <a:t>, </a:t>
            </a:r>
            <a:r>
              <a:rPr lang="ru-RU" sz="2000" b="1" dirty="0" smtClean="0"/>
              <a:t>холод и возвышенное положение.</a:t>
            </a:r>
          </a:p>
          <a:p>
            <a:endParaRPr lang="ru-RU" sz="20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Помощь при венозных кровотечениях: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946650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000" b="1" dirty="0" smtClean="0"/>
              <a:t>Наложение давящей повязки и воздействие холодом</a:t>
            </a:r>
            <a:r>
              <a:rPr lang="ru-RU" sz="2000" dirty="0" smtClean="0"/>
              <a:t>. Давящая повязка </a:t>
            </a:r>
            <a:r>
              <a:rPr lang="ru-RU" sz="2000" b="1" dirty="0" smtClean="0"/>
              <a:t>накладывается ниже раны</a:t>
            </a:r>
            <a:r>
              <a:rPr lang="ru-RU" sz="2000" dirty="0" smtClean="0"/>
              <a:t>, поскольку венозная кровь поднимается от периферических сосудов к сердцу. Такая давящая повязка состоит из нескольких стерильных марлевых салфеток или не размотанного бинта, на которые накладывают жгут или эластичный бинт. О правильности наложения венозного жгута свидетельствует остановка кровотечения, но сохранение пульсации ниже места прижатия. Сверху бинта в проекции к источнику кровотечения хорошо наложить пузырь со льдом или грелку, наполненную холодной водой. Не забывайте, что </a:t>
            </a:r>
            <a:r>
              <a:rPr lang="ru-RU" sz="2000" b="1" dirty="0" smtClean="0"/>
              <a:t>через 30-40 мин холод необходимо убрать на 10 мин, чтобы восстановить общий кровоток в этой области</a:t>
            </a:r>
            <a:r>
              <a:rPr lang="ru-RU" sz="2000" dirty="0" smtClean="0"/>
              <a:t>. Если кровотечение происходит из конечности, ей следует придать возвышенное положение. 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000" dirty="0" smtClean="0"/>
              <a:t>При </a:t>
            </a:r>
            <a:r>
              <a:rPr lang="ru-RU" sz="2000" b="1" dirty="0" smtClean="0"/>
              <a:t>носовом</a:t>
            </a:r>
            <a:r>
              <a:rPr lang="ru-RU" sz="2000" dirty="0" smtClean="0"/>
              <a:t> кровотечении крыло носа прижимают к его перегородке, хорошо предварительно </a:t>
            </a:r>
            <a:r>
              <a:rPr lang="ru-RU" sz="2000" b="1" dirty="0" smtClean="0"/>
              <a:t>ввести </a:t>
            </a:r>
            <a:r>
              <a:rPr lang="ru-RU" sz="2000" dirty="0" smtClean="0"/>
              <a:t>в носовой ход </a:t>
            </a:r>
            <a:r>
              <a:rPr lang="ru-RU" sz="2000" b="1" dirty="0" smtClean="0"/>
              <a:t>комочек ваты, смоченный 3 % перекисью водорода</a:t>
            </a:r>
            <a:r>
              <a:rPr lang="ru-RU" sz="2000" dirty="0" smtClean="0"/>
              <a:t>. На область переносицы или затылка прикладывают холод на 3-4 мин с перерывами в 3-4 мин до прекращения кровотечения. Голову запрокидывать не надо, потому что кровь будет стекать по задней стенке глотки.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Обморок.</a:t>
            </a:r>
            <a:endParaRPr lang="ru-RU" sz="2800" dirty="0"/>
          </a:p>
        </p:txBody>
      </p:sp>
      <p:sp>
        <p:nvSpPr>
          <p:cNvPr id="22530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357313"/>
            <a:ext cx="7624763" cy="4967287"/>
          </a:xfrm>
        </p:spPr>
        <p:txBody>
          <a:bodyPr/>
          <a:lstStyle/>
          <a:p>
            <a:r>
              <a:rPr lang="ru-RU" sz="2000" dirty="0" smtClean="0"/>
              <a:t>Причины обморока</a:t>
            </a:r>
            <a:r>
              <a:rPr lang="ru-RU" sz="2000" b="1" dirty="0" smtClean="0"/>
              <a:t>: внезапная </a:t>
            </a:r>
            <a:r>
              <a:rPr lang="ru-RU" sz="2000" dirty="0" smtClean="0"/>
              <a:t>кратковременная </a:t>
            </a:r>
            <a:r>
              <a:rPr lang="ru-RU" sz="2000" b="1" dirty="0" smtClean="0"/>
              <a:t>потеря сознания </a:t>
            </a:r>
            <a:r>
              <a:rPr lang="ru-RU" sz="2000" dirty="0" smtClean="0"/>
              <a:t>(обморок) может наступить от различных причин. В основе обморока лежит кислородное голодание мозга. Потере сознания часто предшествуют приступы дурноты, слабости, тошноты. Больной падает или медленно опускается на землю</a:t>
            </a:r>
            <a:r>
              <a:rPr lang="ru-RU" sz="2000" b="1" dirty="0" smtClean="0"/>
              <a:t>. Лицо </a:t>
            </a:r>
            <a:r>
              <a:rPr lang="ru-RU" sz="2000" dirty="0" smtClean="0"/>
              <a:t>у него </a:t>
            </a:r>
            <a:r>
              <a:rPr lang="ru-RU" sz="2000" b="1" dirty="0" smtClean="0"/>
              <a:t>бледнеет, зрачки становятся узкими</a:t>
            </a:r>
            <a:r>
              <a:rPr lang="ru-RU" sz="2000" dirty="0" smtClean="0"/>
              <a:t>, однако реакция на свет сохраняется живая (при поднесении источника света к глазам зрачки сужаются). </a:t>
            </a:r>
            <a:r>
              <a:rPr lang="ru-RU" sz="2000" b="1" dirty="0" smtClean="0"/>
              <a:t>Артериальное давление снижено, пульс слабого наполнения</a:t>
            </a:r>
            <a:r>
              <a:rPr lang="ru-RU" sz="2000" dirty="0" smtClean="0"/>
              <a:t>. В горизонтальном положении больного обморок, как правило, быстро прекращается, возвращается сознание, щеки розовеют, больной делает глубокий вдох и открывает глаза.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395</TotalTime>
  <Words>1587</Words>
  <Application>Microsoft Office PowerPoint</Application>
  <PresentationFormat>Экран (4:3)</PresentationFormat>
  <Paragraphs>76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Слайд 1</vt:lpstr>
      <vt:lpstr>Первая медицинская помощь при: </vt:lpstr>
      <vt:lpstr>Первая помощь при отравлениях:</vt:lpstr>
      <vt:lpstr>Кровотечения.</vt:lpstr>
      <vt:lpstr>Признаки артериального кровотечения: </vt:lpstr>
      <vt:lpstr>Помощь при артериальных кровотечениях: </vt:lpstr>
      <vt:lpstr>Признаки венозного кровотечения: </vt:lpstr>
      <vt:lpstr>Помощь при венозных кровотечениях: </vt:lpstr>
      <vt:lpstr>Обморок.</vt:lpstr>
      <vt:lpstr>Помощь при обмороке:</vt:lpstr>
      <vt:lpstr>Ожоги.</vt:lpstr>
      <vt:lpstr>Помощь при ожогах:</vt:lpstr>
      <vt:lpstr>Помощь при переломах: </vt:lpstr>
      <vt:lpstr>Помощь при отморожении:</vt:lpstr>
      <vt:lpstr>Помощь при поражении электрическим током: :</vt:lpstr>
      <vt:lpstr>Солнечный удар. </vt:lpstr>
      <vt:lpstr>Помощь при солнечном ударе:</vt:lpstr>
      <vt:lpstr>Слайд 18</vt:lpstr>
      <vt:lpstr>Помощь при утоплении: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Выполнила студентка гр.Нрт-09(11)-1 Губкина Надежда</dc:title>
  <dc:creator>Dima</dc:creator>
  <cp:lastModifiedBy>HP</cp:lastModifiedBy>
  <cp:revision>50</cp:revision>
  <dcterms:modified xsi:type="dcterms:W3CDTF">2018-05-15T15:52:05Z</dcterms:modified>
</cp:coreProperties>
</file>